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5" r:id="rId5"/>
    <p:sldId id="267" r:id="rId6"/>
    <p:sldId id="268" r:id="rId7"/>
    <p:sldId id="269" r:id="rId8"/>
    <p:sldId id="272"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spPr>
            <a:solidFill>
              <a:srgbClr val="ED7D31"/>
            </a:solidFill>
          </c:spPr>
          <c:invertIfNegative val="1"/>
          <c:dLbls>
            <c:dLbl>
              <c:idx val="1"/>
              <c:layout/>
              <c:tx>
                <c:rich>
                  <a:bodyPr/>
                  <a:lstStyle/>
                  <a:p>
                    <a:r>
                      <a:rPr lang="en-US"/>
                      <a:t>16.0</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4.6</a:t>
                    </a: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6.2</a:t>
                    </a: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59.8</a:t>
                    </a:r>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9.8</a:t>
                    </a:r>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Sheet3!$B$43:$B$50</c:f>
              <c:strCache>
                <c:ptCount val="8"/>
                <c:pt idx="0">
                  <c:v>                 Магистр, доктор</c:v>
                </c:pt>
                <c:pt idx="1">
                  <c:v>                 Дипломын болон бакалаврын дээд</c:v>
                </c:pt>
                <c:pt idx="2">
                  <c:v>                 Тусгай мэргэжлийн дунд</c:v>
                </c:pt>
                <c:pt idx="3">
                  <c:v>                 Техникийн болон мэргэжлийн </c:v>
                </c:pt>
                <c:pt idx="4">
                  <c:v>                 Бүрэн дунд</c:v>
                </c:pt>
                <c:pt idx="5">
                  <c:v>                 Суурь</c:v>
                </c:pt>
                <c:pt idx="6">
                  <c:v>                 Бага</c:v>
                </c:pt>
                <c:pt idx="7">
                  <c:v>                 Боловсролгүй</c:v>
                </c:pt>
              </c:strCache>
            </c:strRef>
          </c:cat>
          <c:val>
            <c:numRef>
              <c:f>Sheet3!$C$43:$C$50</c:f>
              <c:numCache>
                <c:formatCode>0.0</c:formatCode>
                <c:ptCount val="8"/>
                <c:pt idx="0">
                  <c:v>0</c:v>
                </c:pt>
                <c:pt idx="1">
                  <c:v>13.748191027496382</c:v>
                </c:pt>
                <c:pt idx="2">
                  <c:v>2.8943560057887119</c:v>
                </c:pt>
                <c:pt idx="3">
                  <c:v>4.9204052098408102</c:v>
                </c:pt>
                <c:pt idx="4">
                  <c:v>64.544138929088277</c:v>
                </c:pt>
                <c:pt idx="5">
                  <c:v>9.6960926193921857</c:v>
                </c:pt>
                <c:pt idx="6">
                  <c:v>3.0390738060781475</c:v>
                </c:pt>
                <c:pt idx="7">
                  <c:v>1.1577424023154848</c:v>
                </c:pt>
              </c:numCache>
            </c:numRef>
          </c:val>
          <c:extLst xmlns:c16r2="http://schemas.microsoft.com/office/drawing/2015/06/chart">
            <c:ext xmlns:c16="http://schemas.microsoft.com/office/drawing/2014/chart" uri="{C3380CC4-5D6E-409C-BE32-E72D297353CC}">
              <c16:uniqueId val="{00000000-32BD-499F-B0E1-A155071496C2}"/>
            </c:ex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1"/>
          <c:showCatName val="0"/>
          <c:showSerName val="0"/>
          <c:showPercent val="0"/>
          <c:showBubbleSize val="0"/>
        </c:dLbls>
        <c:gapWidth val="150"/>
        <c:overlap val="-1"/>
        <c:axId val="1066769616"/>
        <c:axId val="1066770160"/>
      </c:barChart>
      <c:dateAx>
        <c:axId val="1066769616"/>
        <c:scaling>
          <c:orientation val="maxMin"/>
        </c:scaling>
        <c:delete val="0"/>
        <c:axPos val="l"/>
        <c:numFmt formatCode="General" sourceLinked="1"/>
        <c:majorTickMark val="none"/>
        <c:minorTickMark val="none"/>
        <c:tickLblPos val="nextTo"/>
        <c:txPr>
          <a:bodyPr rot="0" vert="horz" anchor="t" anchorCtr="1"/>
          <a:lstStyle/>
          <a:p>
            <a:pPr>
              <a:defRPr sz="800" baseline="0">
                <a:latin typeface="Arial" pitchFamily="34" charset="0"/>
                <a:cs typeface="Arial" pitchFamily="34" charset="0"/>
              </a:defRPr>
            </a:pPr>
            <a:endParaRPr lang="en-US"/>
          </a:p>
        </c:txPr>
        <c:crossAx val="1066770160"/>
        <c:crosses val="autoZero"/>
        <c:auto val="0"/>
        <c:lblOffset val="100"/>
        <c:baseTimeUnit val="days"/>
        <c:minorUnit val="1"/>
      </c:dateAx>
      <c:valAx>
        <c:axId val="1066770160"/>
        <c:scaling>
          <c:orientation val="minMax"/>
        </c:scaling>
        <c:delete val="1"/>
        <c:axPos val="t"/>
        <c:numFmt formatCode="0.0" sourceLinked="1"/>
        <c:majorTickMark val="none"/>
        <c:minorTickMark val="none"/>
        <c:tickLblPos val="none"/>
        <c:crossAx val="1066769616"/>
        <c:crosses val="autoZero"/>
        <c:crossBetween val="midCat"/>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mn-MN" sz="1600"/>
              <a:t>Бүртгэгдсэн</a:t>
            </a:r>
            <a:r>
              <a:rPr lang="mn-MN" sz="1600" baseline="0"/>
              <a:t> гэмт хэрэг, </a:t>
            </a:r>
            <a:r>
              <a:rPr lang="mn-MN" sz="1600" b="0" baseline="0"/>
              <a:t>сараар </a:t>
            </a:r>
            <a:endParaRPr lang="en-US" sz="1600" b="0"/>
          </a:p>
        </c:rich>
      </c:tx>
      <c:layout/>
      <c:overlay val="0"/>
    </c:title>
    <c:autoTitleDeleted val="0"/>
    <c:plotArea>
      <c:layout>
        <c:manualLayout>
          <c:layoutTarget val="inner"/>
          <c:xMode val="edge"/>
          <c:yMode val="edge"/>
          <c:x val="1.6332590942835932E-2"/>
          <c:y val="0.18104153840991918"/>
          <c:w val="0.96733481811432809"/>
          <c:h val="0.68059423416725828"/>
        </c:manualLayout>
      </c:layout>
      <c:barChart>
        <c:barDir val="col"/>
        <c:grouping val="clustered"/>
        <c:varyColors val="0"/>
        <c:ser>
          <c:idx val="0"/>
          <c:order val="0"/>
          <c:tx>
            <c:strRef>
              <c:f>'инфо-г.хэрэг'!$D$3</c:f>
              <c:strCache>
                <c:ptCount val="1"/>
                <c:pt idx="0">
                  <c:v>Бүртгэгдсэн гэмт хэрэг</c:v>
                </c:pt>
              </c:strCache>
            </c:strRef>
          </c:tx>
          <c:invertIfNegative val="0"/>
          <c:dLbls>
            <c:dLbl>
              <c:idx val="12"/>
              <c:layout>
                <c:manualLayout>
                  <c:x val="8.908685968819708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'инфо-г.хэрэг'!$AE$2:$AQ$2</c:f>
              <c:strCache>
                <c:ptCount val="13"/>
                <c:pt idx="0">
                  <c:v>2019-III</c:v>
                </c:pt>
                <c:pt idx="1">
                  <c:v>IV</c:v>
                </c:pt>
                <c:pt idx="2">
                  <c:v>V</c:v>
                </c:pt>
                <c:pt idx="3">
                  <c:v>VI</c:v>
                </c:pt>
                <c:pt idx="4">
                  <c:v>VII</c:v>
                </c:pt>
                <c:pt idx="5">
                  <c:v>VIII</c:v>
                </c:pt>
                <c:pt idx="6">
                  <c:v>IX</c:v>
                </c:pt>
                <c:pt idx="7">
                  <c:v>X</c:v>
                </c:pt>
                <c:pt idx="8">
                  <c:v>XI</c:v>
                </c:pt>
                <c:pt idx="9">
                  <c:v>XII</c:v>
                </c:pt>
                <c:pt idx="10">
                  <c:v>2020 I</c:v>
                </c:pt>
                <c:pt idx="11">
                  <c:v>II</c:v>
                </c:pt>
                <c:pt idx="12">
                  <c:v>III</c:v>
                </c:pt>
              </c:strCache>
            </c:strRef>
          </c:cat>
          <c:val>
            <c:numRef>
              <c:f>'инфо-г.хэрэг'!$AE$3:$AQ$3</c:f>
              <c:numCache>
                <c:formatCode>General</c:formatCode>
                <c:ptCount val="13"/>
                <c:pt idx="0">
                  <c:v>26</c:v>
                </c:pt>
                <c:pt idx="1">
                  <c:v>-12</c:v>
                </c:pt>
                <c:pt idx="2">
                  <c:v>68</c:v>
                </c:pt>
                <c:pt idx="3">
                  <c:v>58</c:v>
                </c:pt>
                <c:pt idx="4">
                  <c:v>37</c:v>
                </c:pt>
                <c:pt idx="5">
                  <c:v>47</c:v>
                </c:pt>
                <c:pt idx="6">
                  <c:v>49</c:v>
                </c:pt>
                <c:pt idx="7">
                  <c:v>20</c:v>
                </c:pt>
                <c:pt idx="8">
                  <c:v>27</c:v>
                </c:pt>
                <c:pt idx="9">
                  <c:v>32</c:v>
                </c:pt>
                <c:pt idx="10">
                  <c:v>34</c:v>
                </c:pt>
                <c:pt idx="11">
                  <c:v>62</c:v>
                </c:pt>
                <c:pt idx="12">
                  <c:v>25</c:v>
                </c:pt>
              </c:numCache>
            </c:numRef>
          </c:val>
        </c:ser>
        <c:dLbls>
          <c:showLegendKey val="0"/>
          <c:showVal val="1"/>
          <c:showCatName val="0"/>
          <c:showSerName val="0"/>
          <c:showPercent val="0"/>
          <c:showBubbleSize val="0"/>
        </c:dLbls>
        <c:gapWidth val="150"/>
        <c:overlap val="-25"/>
        <c:axId val="984471632"/>
        <c:axId val="1066770704"/>
      </c:barChart>
      <c:scatterChart>
        <c:scatterStyle val="smoothMarker"/>
        <c:varyColors val="0"/>
        <c:ser>
          <c:idx val="1"/>
          <c:order val="1"/>
          <c:tx>
            <c:strRef>
              <c:f>'инфо-г.хэрэг'!$D$4</c:f>
              <c:strCache>
                <c:ptCount val="1"/>
                <c:pt idx="0">
                  <c:v>Хулгай</c:v>
                </c:pt>
              </c:strCache>
            </c:strRef>
          </c:tx>
          <c:marker>
            <c:symbol val="none"/>
          </c:marker>
          <c:dLbls>
            <c:dLbl>
              <c:idx val="0"/>
              <c:layout>
                <c:manualLayout>
                  <c:x val="-2.2271714922048998E-2"/>
                  <c:y val="-4.16666666666667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332590942835932E-2"/>
                  <c:y val="-3.70370370370371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7817371937639197E-2"/>
                  <c:y val="-5.09259259259259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332590942835932E-2"/>
                  <c:y val="-2.77777777777778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7817371937639197E-2"/>
                  <c:y val="-4.62962962962962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332590942835932E-2"/>
                  <c:y val="-4.62962962962962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7817371937639197E-2"/>
                  <c:y val="-2.31481481481481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9302152932442463E-2"/>
                  <c:y val="4.16666666666665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6726057906458798E-2"/>
                  <c:y val="-4.16666666666666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6332590942835932E-2"/>
                  <c:y val="-2.77777777777778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8.9086859688195987E-3"/>
                  <c:y val="-4.62962962962962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9302152932442463E-2"/>
                  <c:y val="6.01851851851850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3363028953229399E-2"/>
                  <c:y val="-3.703703703703701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rgbClr val="FF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'инфо-г.хэрэг'!$AE$2:$AQ$2</c:f>
              <c:strCache>
                <c:ptCount val="13"/>
                <c:pt idx="0">
                  <c:v>2019-III</c:v>
                </c:pt>
                <c:pt idx="1">
                  <c:v>IV</c:v>
                </c:pt>
                <c:pt idx="2">
                  <c:v>V</c:v>
                </c:pt>
                <c:pt idx="3">
                  <c:v>VI</c:v>
                </c:pt>
                <c:pt idx="4">
                  <c:v>VII</c:v>
                </c:pt>
                <c:pt idx="5">
                  <c:v>VIII</c:v>
                </c:pt>
                <c:pt idx="6">
                  <c:v>IX</c:v>
                </c:pt>
                <c:pt idx="7">
                  <c:v>X</c:v>
                </c:pt>
                <c:pt idx="8">
                  <c:v>XI</c:v>
                </c:pt>
                <c:pt idx="9">
                  <c:v>XII</c:v>
                </c:pt>
                <c:pt idx="10">
                  <c:v>2020 I</c:v>
                </c:pt>
                <c:pt idx="11">
                  <c:v>II</c:v>
                </c:pt>
                <c:pt idx="12">
                  <c:v>III</c:v>
                </c:pt>
              </c:strCache>
            </c:strRef>
          </c:xVal>
          <c:yVal>
            <c:numRef>
              <c:f>'инфо-г.хэрэг'!$AE$4:$AQ$4</c:f>
              <c:numCache>
                <c:formatCode>General</c:formatCode>
                <c:ptCount val="13"/>
                <c:pt idx="0">
                  <c:v>7</c:v>
                </c:pt>
                <c:pt idx="1">
                  <c:v>9</c:v>
                </c:pt>
                <c:pt idx="2">
                  <c:v>20</c:v>
                </c:pt>
                <c:pt idx="3">
                  <c:v>72</c:v>
                </c:pt>
                <c:pt idx="4">
                  <c:v>-31</c:v>
                </c:pt>
                <c:pt idx="5">
                  <c:v>22</c:v>
                </c:pt>
                <c:pt idx="6">
                  <c:v>25</c:v>
                </c:pt>
                <c:pt idx="7">
                  <c:v>7</c:v>
                </c:pt>
                <c:pt idx="8">
                  <c:v>10</c:v>
                </c:pt>
                <c:pt idx="9">
                  <c:v>7</c:v>
                </c:pt>
                <c:pt idx="10">
                  <c:v>14</c:v>
                </c:pt>
                <c:pt idx="11">
                  <c:v>21</c:v>
                </c:pt>
                <c:pt idx="12">
                  <c:v>7</c:v>
                </c:pt>
              </c:numCache>
            </c:numRef>
          </c:yVal>
          <c:smooth val="1"/>
        </c:ser>
        <c:dLbls>
          <c:showLegendKey val="0"/>
          <c:showVal val="1"/>
          <c:showCatName val="0"/>
          <c:showSerName val="0"/>
          <c:showPercent val="0"/>
          <c:showBubbleSize val="0"/>
        </c:dLbls>
        <c:axId val="1066759280"/>
        <c:axId val="1066767984"/>
      </c:scatterChart>
      <c:catAx>
        <c:axId val="984471632"/>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1066770704"/>
        <c:crosses val="autoZero"/>
        <c:auto val="1"/>
        <c:lblAlgn val="ctr"/>
        <c:lblOffset val="100"/>
        <c:noMultiLvlLbl val="0"/>
      </c:catAx>
      <c:valAx>
        <c:axId val="1066770704"/>
        <c:scaling>
          <c:orientation val="minMax"/>
        </c:scaling>
        <c:delete val="1"/>
        <c:axPos val="l"/>
        <c:numFmt formatCode="General" sourceLinked="1"/>
        <c:majorTickMark val="none"/>
        <c:minorTickMark val="none"/>
        <c:tickLblPos val="nextTo"/>
        <c:crossAx val="984471632"/>
        <c:crosses val="autoZero"/>
        <c:crossBetween val="between"/>
      </c:valAx>
      <c:valAx>
        <c:axId val="1066767984"/>
        <c:scaling>
          <c:orientation val="minMax"/>
        </c:scaling>
        <c:delete val="1"/>
        <c:axPos val="r"/>
        <c:numFmt formatCode="General" sourceLinked="1"/>
        <c:majorTickMark val="out"/>
        <c:minorTickMark val="none"/>
        <c:tickLblPos val="nextTo"/>
        <c:crossAx val="1066759280"/>
        <c:crosses val="max"/>
        <c:crossBetween val="midCat"/>
      </c:valAx>
      <c:valAx>
        <c:axId val="1066759280"/>
        <c:scaling>
          <c:orientation val="minMax"/>
        </c:scaling>
        <c:delete val="1"/>
        <c:axPos val="t"/>
        <c:majorTickMark val="out"/>
        <c:minorTickMark val="none"/>
        <c:tickLblPos val="nextTo"/>
        <c:crossAx val="1066767984"/>
        <c:crosses val="max"/>
        <c:crossBetween val="midCat"/>
      </c:valAx>
    </c:plotArea>
    <c:legend>
      <c:legendPos val="t"/>
      <c:layout>
        <c:manualLayout>
          <c:xMode val="edge"/>
          <c:yMode val="edge"/>
          <c:x val="0.17889793227965095"/>
          <c:y val="0.88686727561368139"/>
          <c:w val="0.7019295789159804"/>
          <c:h val="7.8996427529892096E-2"/>
        </c:manualLayout>
      </c:layout>
      <c:overlay val="0"/>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mn-MN" sz="1600"/>
              <a:t>Учирсан хохирол, нөхөн төлүүлэлт, </a:t>
            </a:r>
            <a:r>
              <a:rPr lang="mn-MN" sz="1600" b="0"/>
              <a:t>сараар</a:t>
            </a:r>
            <a:r>
              <a:rPr lang="mn-MN" sz="1600"/>
              <a:t> </a:t>
            </a:r>
            <a:endParaRPr lang="en-US" sz="1600"/>
          </a:p>
        </c:rich>
      </c:tx>
      <c:layout/>
      <c:overlay val="0"/>
    </c:title>
    <c:autoTitleDeleted val="0"/>
    <c:plotArea>
      <c:layout>
        <c:manualLayout>
          <c:layoutTarget val="inner"/>
          <c:xMode val="edge"/>
          <c:yMode val="edge"/>
          <c:x val="8.1593445794626046E-2"/>
          <c:y val="0.12938329631553805"/>
          <c:w val="0.90499588943493436"/>
          <c:h val="0.70652578596469617"/>
        </c:manualLayout>
      </c:layout>
      <c:lineChart>
        <c:grouping val="standard"/>
        <c:varyColors val="0"/>
        <c:ser>
          <c:idx val="1"/>
          <c:order val="1"/>
          <c:tx>
            <c:strRef>
              <c:f>'инфо-г.хэрэг'!$C$34</c:f>
              <c:strCache>
                <c:ptCount val="1"/>
                <c:pt idx="0">
                  <c:v>Нөхөн төлүүлэлт</c:v>
                </c:pt>
              </c:strCache>
            </c:strRef>
          </c:tx>
          <c:marker>
            <c:symbol val="none"/>
          </c:marker>
          <c:cat>
            <c:strRef>
              <c:f>'инфо-г.хэрэг'!$AD$32:$AP$32</c:f>
              <c:strCache>
                <c:ptCount val="13"/>
                <c:pt idx="0">
                  <c:v>2019-III</c:v>
                </c:pt>
                <c:pt idx="1">
                  <c:v>IV</c:v>
                </c:pt>
                <c:pt idx="2">
                  <c:v>V</c:v>
                </c:pt>
                <c:pt idx="3">
                  <c:v>VI</c:v>
                </c:pt>
                <c:pt idx="4">
                  <c:v>VII</c:v>
                </c:pt>
                <c:pt idx="5">
                  <c:v>VIII</c:v>
                </c:pt>
                <c:pt idx="6">
                  <c:v>IX</c:v>
                </c:pt>
                <c:pt idx="7">
                  <c:v>X</c:v>
                </c:pt>
                <c:pt idx="8">
                  <c:v>XI</c:v>
                </c:pt>
                <c:pt idx="9">
                  <c:v>XII</c:v>
                </c:pt>
                <c:pt idx="10">
                  <c:v>2020 I</c:v>
                </c:pt>
                <c:pt idx="11">
                  <c:v>II</c:v>
                </c:pt>
                <c:pt idx="12">
                  <c:v>III</c:v>
                </c:pt>
              </c:strCache>
            </c:strRef>
          </c:cat>
          <c:val>
            <c:numRef>
              <c:f>'инфо-г.хэрэг'!$AD$34:$AP$34</c:f>
              <c:numCache>
                <c:formatCode>General</c:formatCode>
                <c:ptCount val="13"/>
                <c:pt idx="0">
                  <c:v>0</c:v>
                </c:pt>
                <c:pt idx="1">
                  <c:v>87.399999999999991</c:v>
                </c:pt>
                <c:pt idx="2">
                  <c:v>93.5</c:v>
                </c:pt>
                <c:pt idx="3">
                  <c:v>0</c:v>
                </c:pt>
                <c:pt idx="4">
                  <c:v>28.099999999999994</c:v>
                </c:pt>
                <c:pt idx="5">
                  <c:v>41.199999999999989</c:v>
                </c:pt>
                <c:pt idx="6">
                  <c:v>182.40000000000003</c:v>
                </c:pt>
                <c:pt idx="7">
                  <c:v>562.59999999999991</c:v>
                </c:pt>
                <c:pt idx="8">
                  <c:v>-464</c:v>
                </c:pt>
                <c:pt idx="9">
                  <c:v>57.600000000000023</c:v>
                </c:pt>
                <c:pt idx="10">
                  <c:v>0.3</c:v>
                </c:pt>
                <c:pt idx="11">
                  <c:v>24.8</c:v>
                </c:pt>
                <c:pt idx="12">
                  <c:v>34.199999999999996</c:v>
                </c:pt>
              </c:numCache>
            </c:numRef>
          </c:val>
          <c:smooth val="0"/>
        </c:ser>
        <c:dLbls>
          <c:showLegendKey val="0"/>
          <c:showVal val="0"/>
          <c:showCatName val="0"/>
          <c:showSerName val="0"/>
          <c:showPercent val="0"/>
          <c:showBubbleSize val="0"/>
        </c:dLbls>
        <c:marker val="1"/>
        <c:smooth val="0"/>
        <c:axId val="984479792"/>
        <c:axId val="1066760368"/>
      </c:lineChart>
      <c:scatterChart>
        <c:scatterStyle val="smoothMarker"/>
        <c:varyColors val="0"/>
        <c:ser>
          <c:idx val="0"/>
          <c:order val="0"/>
          <c:tx>
            <c:strRef>
              <c:f>'инфо-г.хэрэг'!$C$33</c:f>
              <c:strCache>
                <c:ptCount val="1"/>
                <c:pt idx="0">
                  <c:v>Учирсан хохирол</c:v>
                </c:pt>
              </c:strCache>
            </c:strRef>
          </c:tx>
          <c:marker>
            <c:symbol val="none"/>
          </c:marker>
          <c:xVal>
            <c:strRef>
              <c:f>'инфо-г.хэрэг'!$AD$32:$AP$32</c:f>
              <c:strCache>
                <c:ptCount val="13"/>
                <c:pt idx="0">
                  <c:v>2019-III</c:v>
                </c:pt>
                <c:pt idx="1">
                  <c:v>IV</c:v>
                </c:pt>
                <c:pt idx="2">
                  <c:v>V</c:v>
                </c:pt>
                <c:pt idx="3">
                  <c:v>VI</c:v>
                </c:pt>
                <c:pt idx="4">
                  <c:v>VII</c:v>
                </c:pt>
                <c:pt idx="5">
                  <c:v>VIII</c:v>
                </c:pt>
                <c:pt idx="6">
                  <c:v>IX</c:v>
                </c:pt>
                <c:pt idx="7">
                  <c:v>X</c:v>
                </c:pt>
                <c:pt idx="8">
                  <c:v>XI</c:v>
                </c:pt>
                <c:pt idx="9">
                  <c:v>XII</c:v>
                </c:pt>
                <c:pt idx="10">
                  <c:v>2020 I</c:v>
                </c:pt>
                <c:pt idx="11">
                  <c:v>II</c:v>
                </c:pt>
                <c:pt idx="12">
                  <c:v>III</c:v>
                </c:pt>
              </c:strCache>
            </c:strRef>
          </c:xVal>
          <c:yVal>
            <c:numRef>
              <c:f>'инфо-г.хэрэг'!$AD$33:$AP$33</c:f>
              <c:numCache>
                <c:formatCode>General</c:formatCode>
                <c:ptCount val="13"/>
                <c:pt idx="0">
                  <c:v>114.89999999999998</c:v>
                </c:pt>
                <c:pt idx="1">
                  <c:v>87.400000000000034</c:v>
                </c:pt>
                <c:pt idx="2">
                  <c:v>79.5</c:v>
                </c:pt>
                <c:pt idx="3">
                  <c:v>150</c:v>
                </c:pt>
                <c:pt idx="4">
                  <c:v>97.600000000000023</c:v>
                </c:pt>
                <c:pt idx="5">
                  <c:v>149.19999999999993</c:v>
                </c:pt>
                <c:pt idx="6">
                  <c:v>336.6</c:v>
                </c:pt>
                <c:pt idx="7">
                  <c:v>78.400000000000091</c:v>
                </c:pt>
                <c:pt idx="8">
                  <c:v>119</c:v>
                </c:pt>
                <c:pt idx="9">
                  <c:v>13.5</c:v>
                </c:pt>
                <c:pt idx="10">
                  <c:v>192.1</c:v>
                </c:pt>
                <c:pt idx="11">
                  <c:v>162.20000000000002</c:v>
                </c:pt>
                <c:pt idx="12">
                  <c:v>-302</c:v>
                </c:pt>
              </c:numCache>
            </c:numRef>
          </c:yVal>
          <c:smooth val="1"/>
        </c:ser>
        <c:dLbls>
          <c:showLegendKey val="0"/>
          <c:showVal val="0"/>
          <c:showCatName val="0"/>
          <c:showSerName val="0"/>
          <c:showPercent val="0"/>
          <c:showBubbleSize val="0"/>
        </c:dLbls>
        <c:axId val="1066766352"/>
        <c:axId val="1066764176"/>
      </c:scatterChart>
      <c:catAx>
        <c:axId val="984479792"/>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1066760368"/>
        <c:crosses val="autoZero"/>
        <c:auto val="1"/>
        <c:lblAlgn val="ctr"/>
        <c:lblOffset val="100"/>
        <c:noMultiLvlLbl val="0"/>
      </c:catAx>
      <c:valAx>
        <c:axId val="1066760368"/>
        <c:scaling>
          <c:orientation val="minMax"/>
        </c:scaling>
        <c:delete val="0"/>
        <c:axPos val="l"/>
        <c:title>
          <c:tx>
            <c:rich>
              <a:bodyPr/>
              <a:lstStyle/>
              <a:p>
                <a:pPr>
                  <a:defRPr/>
                </a:pPr>
                <a:r>
                  <a:rPr lang="mn-MN"/>
                  <a:t>мян.төг</a:t>
                </a:r>
              </a:p>
            </c:rich>
          </c:tx>
          <c:layout/>
          <c:overlay val="0"/>
        </c:title>
        <c:numFmt formatCode="General" sourceLinked="1"/>
        <c:majorTickMark val="none"/>
        <c:minorTickMark val="none"/>
        <c:tickLblPos val="nextTo"/>
        <c:txPr>
          <a:bodyPr/>
          <a:lstStyle/>
          <a:p>
            <a:pPr>
              <a:defRPr sz="900"/>
            </a:pPr>
            <a:endParaRPr lang="en-US"/>
          </a:p>
        </c:txPr>
        <c:crossAx val="984479792"/>
        <c:crosses val="autoZero"/>
        <c:crossBetween val="between"/>
      </c:valAx>
      <c:valAx>
        <c:axId val="1066764176"/>
        <c:scaling>
          <c:orientation val="minMax"/>
        </c:scaling>
        <c:delete val="1"/>
        <c:axPos val="r"/>
        <c:numFmt formatCode="General" sourceLinked="1"/>
        <c:majorTickMark val="out"/>
        <c:minorTickMark val="none"/>
        <c:tickLblPos val="nextTo"/>
        <c:crossAx val="1066766352"/>
        <c:crosses val="max"/>
        <c:crossBetween val="midCat"/>
      </c:valAx>
      <c:valAx>
        <c:axId val="1066766352"/>
        <c:scaling>
          <c:orientation val="minMax"/>
        </c:scaling>
        <c:delete val="1"/>
        <c:axPos val="t"/>
        <c:majorTickMark val="out"/>
        <c:minorTickMark val="none"/>
        <c:tickLblPos val="nextTo"/>
        <c:crossAx val="1066764176"/>
        <c:crosses val="max"/>
        <c:crossBetween val="midCat"/>
      </c:valAx>
    </c:plotArea>
    <c:legend>
      <c:legendPos val="r"/>
      <c:layout>
        <c:manualLayout>
          <c:xMode val="edge"/>
          <c:yMode val="edge"/>
          <c:x val="6.372356254115806E-2"/>
          <c:y val="0.81700424338997002"/>
          <c:w val="0.54609886911217831"/>
          <c:h val="0.15799285505978419"/>
        </c:manualLayout>
      </c:layout>
      <c:overlay val="0"/>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a:t>Өмнөх оны мөн үетэй</a:t>
            </a:r>
            <a:endParaRPr lang="en-US"/>
          </a:p>
        </c:rich>
      </c:tx>
      <c:layout/>
      <c:overlay val="0"/>
    </c:title>
    <c:autoTitleDeleted val="0"/>
    <c:plotArea>
      <c:layout/>
      <c:lineChart>
        <c:grouping val="standard"/>
        <c:varyColors val="0"/>
        <c:ser>
          <c:idx val="0"/>
          <c:order val="0"/>
          <c:tx>
            <c:strRef>
              <c:f>Sheet1!$L$33</c:f>
              <c:strCache>
                <c:ptCount val="1"/>
                <c:pt idx="0">
                  <c:v>2018</c:v>
                </c:pt>
              </c:strCache>
            </c:strRef>
          </c:tx>
          <c:marker>
            <c:symbol val="none"/>
          </c:marker>
          <c:cat>
            <c:strRef>
              <c:f>Sheet1!$M$32:$X$32</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Sheet1!$M$33:$X$33</c:f>
              <c:numCache>
                <c:formatCode>General</c:formatCode>
                <c:ptCount val="12"/>
                <c:pt idx="0">
                  <c:v>104.4</c:v>
                </c:pt>
                <c:pt idx="1">
                  <c:v>103.2</c:v>
                </c:pt>
                <c:pt idx="2">
                  <c:v>103.3</c:v>
                </c:pt>
                <c:pt idx="3">
                  <c:v>103.1</c:v>
                </c:pt>
                <c:pt idx="4">
                  <c:v>103.7</c:v>
                </c:pt>
                <c:pt idx="5">
                  <c:v>104.3</c:v>
                </c:pt>
                <c:pt idx="6">
                  <c:v>105.1</c:v>
                </c:pt>
                <c:pt idx="7">
                  <c:v>103.8</c:v>
                </c:pt>
                <c:pt idx="8">
                  <c:v>104.1</c:v>
                </c:pt>
                <c:pt idx="9">
                  <c:v>104.2</c:v>
                </c:pt>
                <c:pt idx="10">
                  <c:v>105.9</c:v>
                </c:pt>
                <c:pt idx="11">
                  <c:v>105.4</c:v>
                </c:pt>
              </c:numCache>
            </c:numRef>
          </c:val>
          <c:smooth val="1"/>
        </c:ser>
        <c:ser>
          <c:idx val="1"/>
          <c:order val="1"/>
          <c:tx>
            <c:strRef>
              <c:f>Sheet1!$L$34</c:f>
              <c:strCache>
                <c:ptCount val="1"/>
                <c:pt idx="0">
                  <c:v>2019</c:v>
                </c:pt>
              </c:strCache>
            </c:strRef>
          </c:tx>
          <c:marker>
            <c:symbol val="none"/>
          </c:marker>
          <c:cat>
            <c:strRef>
              <c:f>Sheet1!$M$32:$X$32</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Sheet1!$M$34:$X$34</c:f>
              <c:numCache>
                <c:formatCode>General</c:formatCode>
                <c:ptCount val="12"/>
                <c:pt idx="0">
                  <c:v>105.6</c:v>
                </c:pt>
                <c:pt idx="1">
                  <c:v>104.9</c:v>
                </c:pt>
                <c:pt idx="2">
                  <c:v>104.8</c:v>
                </c:pt>
                <c:pt idx="3">
                  <c:v>105.3</c:v>
                </c:pt>
                <c:pt idx="4">
                  <c:v>105.6</c:v>
                </c:pt>
                <c:pt idx="5">
                  <c:v>105.1</c:v>
                </c:pt>
                <c:pt idx="6">
                  <c:v>104.1</c:v>
                </c:pt>
                <c:pt idx="7">
                  <c:v>105.5</c:v>
                </c:pt>
                <c:pt idx="8">
                  <c:v>106.6</c:v>
                </c:pt>
                <c:pt idx="9">
                  <c:v>106.1</c:v>
                </c:pt>
                <c:pt idx="10">
                  <c:v>105.2</c:v>
                </c:pt>
                <c:pt idx="11">
                  <c:v>105.5</c:v>
                </c:pt>
              </c:numCache>
            </c:numRef>
          </c:val>
          <c:smooth val="1"/>
        </c:ser>
        <c:ser>
          <c:idx val="2"/>
          <c:order val="2"/>
          <c:tx>
            <c:strRef>
              <c:f>Sheet1!$L$35</c:f>
              <c:strCache>
                <c:ptCount val="1"/>
                <c:pt idx="0">
                  <c:v>2020</c:v>
                </c:pt>
              </c:strCache>
            </c:strRef>
          </c:tx>
          <c:marker>
            <c:symbol val="none"/>
          </c:marker>
          <c:cat>
            <c:strRef>
              <c:f>Sheet1!$M$32:$X$32</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Sheet1!$M$35:$X$35</c:f>
              <c:numCache>
                <c:formatCode>General</c:formatCode>
                <c:ptCount val="12"/>
                <c:pt idx="0">
                  <c:v>105.2</c:v>
                </c:pt>
                <c:pt idx="1">
                  <c:v>106.2</c:v>
                </c:pt>
                <c:pt idx="2">
                  <c:v>105.5</c:v>
                </c:pt>
              </c:numCache>
            </c:numRef>
          </c:val>
          <c:smooth val="1"/>
        </c:ser>
        <c:dLbls>
          <c:showLegendKey val="0"/>
          <c:showVal val="0"/>
          <c:showCatName val="0"/>
          <c:showSerName val="0"/>
          <c:showPercent val="0"/>
          <c:showBubbleSize val="0"/>
        </c:dLbls>
        <c:smooth val="0"/>
        <c:axId val="984465648"/>
        <c:axId val="984467824"/>
      </c:lineChart>
      <c:catAx>
        <c:axId val="984465648"/>
        <c:scaling>
          <c:orientation val="minMax"/>
        </c:scaling>
        <c:delete val="0"/>
        <c:axPos val="b"/>
        <c:numFmt formatCode="General" sourceLinked="0"/>
        <c:majorTickMark val="none"/>
        <c:minorTickMark val="none"/>
        <c:tickLblPos val="nextTo"/>
        <c:txPr>
          <a:bodyPr/>
          <a:lstStyle/>
          <a:p>
            <a:pPr>
              <a:defRPr>
                <a:latin typeface="Arial" pitchFamily="34" charset="0"/>
                <a:cs typeface="Arial" pitchFamily="34" charset="0"/>
              </a:defRPr>
            </a:pPr>
            <a:endParaRPr lang="en-US"/>
          </a:p>
        </c:txPr>
        <c:crossAx val="984467824"/>
        <c:crosses val="autoZero"/>
        <c:auto val="1"/>
        <c:lblAlgn val="ctr"/>
        <c:lblOffset val="100"/>
        <c:noMultiLvlLbl val="0"/>
      </c:catAx>
      <c:valAx>
        <c:axId val="984467824"/>
        <c:scaling>
          <c:orientation val="minMax"/>
          <c:max val="106.8"/>
          <c:min val="102.8"/>
        </c:scaling>
        <c:delete val="1"/>
        <c:axPos val="l"/>
        <c:numFmt formatCode="General" sourceLinked="1"/>
        <c:majorTickMark val="none"/>
        <c:minorTickMark val="none"/>
        <c:tickLblPos val="nextTo"/>
        <c:crossAx val="984465648"/>
        <c:crosses val="autoZero"/>
        <c:crossBetween val="between"/>
      </c:valAx>
      <c:spPr>
        <a:noFill/>
        <a:ln w="25400">
          <a:noFill/>
        </a:ln>
      </c:spPr>
    </c:plotArea>
    <c:legend>
      <c:legendPos val="b"/>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cs typeface="Arial" pitchFamily="34" charset="0"/>
              </a:defRPr>
            </a:pPr>
            <a:r>
              <a:rPr lang="mn-MN">
                <a:latin typeface="Arial" pitchFamily="34" charset="0"/>
                <a:cs typeface="Arial" pitchFamily="34" charset="0"/>
              </a:rPr>
              <a:t>Оны эхэнтэй харьцуулсан</a:t>
            </a:r>
            <a:endParaRPr lang="en-US">
              <a:latin typeface="Arial" pitchFamily="34" charset="0"/>
              <a:cs typeface="Arial" pitchFamily="34" charset="0"/>
            </a:endParaRPr>
          </a:p>
        </c:rich>
      </c:tx>
      <c:layout>
        <c:manualLayout>
          <c:xMode val="edge"/>
          <c:yMode val="edge"/>
          <c:x val="0.21168044619422571"/>
          <c:y val="4.5819014891179836E-2"/>
        </c:manualLayout>
      </c:layout>
      <c:overlay val="0"/>
    </c:title>
    <c:autoTitleDeleted val="0"/>
    <c:plotArea>
      <c:layout/>
      <c:lineChart>
        <c:grouping val="standard"/>
        <c:varyColors val="0"/>
        <c:ser>
          <c:idx val="0"/>
          <c:order val="0"/>
          <c:tx>
            <c:strRef>
              <c:f>Sheet1!$L$27</c:f>
              <c:strCache>
                <c:ptCount val="1"/>
                <c:pt idx="0">
                  <c:v>2018</c:v>
                </c:pt>
              </c:strCache>
            </c:strRef>
          </c:tx>
          <c:marker>
            <c:symbol val="none"/>
          </c:marker>
          <c:cat>
            <c:strRef>
              <c:f>Sheet1!$M$26:$X$26</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Sheet1!$M$27:$X$27</c:f>
              <c:numCache>
                <c:formatCode>General</c:formatCode>
                <c:ptCount val="12"/>
                <c:pt idx="0">
                  <c:v>102.8</c:v>
                </c:pt>
                <c:pt idx="1">
                  <c:v>101.8</c:v>
                </c:pt>
                <c:pt idx="2">
                  <c:v>102.4</c:v>
                </c:pt>
                <c:pt idx="3">
                  <c:v>102.5</c:v>
                </c:pt>
                <c:pt idx="4">
                  <c:v>103.7</c:v>
                </c:pt>
                <c:pt idx="5">
                  <c:v>104.1</c:v>
                </c:pt>
                <c:pt idx="6">
                  <c:v>104.7</c:v>
                </c:pt>
                <c:pt idx="7">
                  <c:v>103.8</c:v>
                </c:pt>
                <c:pt idx="8">
                  <c:v>103.3</c:v>
                </c:pt>
                <c:pt idx="9">
                  <c:v>103.5</c:v>
                </c:pt>
                <c:pt idx="10">
                  <c:v>104.9</c:v>
                </c:pt>
                <c:pt idx="11">
                  <c:v>105.4</c:v>
                </c:pt>
              </c:numCache>
            </c:numRef>
          </c:val>
          <c:smooth val="1"/>
        </c:ser>
        <c:ser>
          <c:idx val="1"/>
          <c:order val="1"/>
          <c:tx>
            <c:strRef>
              <c:f>Sheet1!$L$28</c:f>
              <c:strCache>
                <c:ptCount val="1"/>
                <c:pt idx="0">
                  <c:v>2019</c:v>
                </c:pt>
              </c:strCache>
            </c:strRef>
          </c:tx>
          <c:marker>
            <c:symbol val="none"/>
          </c:marker>
          <c:cat>
            <c:strRef>
              <c:f>Sheet1!$M$26:$X$26</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Sheet1!$M$28:$X$28</c:f>
              <c:numCache>
                <c:formatCode>General</c:formatCode>
                <c:ptCount val="12"/>
                <c:pt idx="0">
                  <c:v>100.9</c:v>
                </c:pt>
                <c:pt idx="1">
                  <c:v>101.3</c:v>
                </c:pt>
                <c:pt idx="2">
                  <c:v>101.8</c:v>
                </c:pt>
                <c:pt idx="3">
                  <c:v>102.5</c:v>
                </c:pt>
                <c:pt idx="4">
                  <c:v>103.9</c:v>
                </c:pt>
                <c:pt idx="5">
                  <c:v>103.7</c:v>
                </c:pt>
                <c:pt idx="6">
                  <c:v>103.4</c:v>
                </c:pt>
                <c:pt idx="7">
                  <c:v>103.8</c:v>
                </c:pt>
                <c:pt idx="8">
                  <c:v>104.5</c:v>
                </c:pt>
                <c:pt idx="9">
                  <c:v>104.8</c:v>
                </c:pt>
                <c:pt idx="10">
                  <c:v>104.8</c:v>
                </c:pt>
                <c:pt idx="11">
                  <c:v>105.5</c:v>
                </c:pt>
              </c:numCache>
            </c:numRef>
          </c:val>
          <c:smooth val="1"/>
        </c:ser>
        <c:ser>
          <c:idx val="2"/>
          <c:order val="2"/>
          <c:tx>
            <c:strRef>
              <c:f>Sheet1!$L$29</c:f>
              <c:strCache>
                <c:ptCount val="1"/>
                <c:pt idx="0">
                  <c:v>2020</c:v>
                </c:pt>
              </c:strCache>
            </c:strRef>
          </c:tx>
          <c:marker>
            <c:symbol val="none"/>
          </c:marker>
          <c:cat>
            <c:strRef>
              <c:f>Sheet1!$M$26:$X$26</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Sheet1!$M$29:$X$29</c:f>
              <c:numCache>
                <c:formatCode>General</c:formatCode>
                <c:ptCount val="12"/>
                <c:pt idx="0">
                  <c:v>100.6</c:v>
                </c:pt>
                <c:pt idx="1">
                  <c:v>102</c:v>
                </c:pt>
                <c:pt idx="2">
                  <c:v>101.4</c:v>
                </c:pt>
              </c:numCache>
            </c:numRef>
          </c:val>
          <c:smooth val="1"/>
        </c:ser>
        <c:dLbls>
          <c:showLegendKey val="0"/>
          <c:showVal val="0"/>
          <c:showCatName val="0"/>
          <c:showSerName val="0"/>
          <c:showPercent val="0"/>
          <c:showBubbleSize val="0"/>
        </c:dLbls>
        <c:smooth val="0"/>
        <c:axId val="1123491008"/>
        <c:axId val="1123492096"/>
      </c:lineChart>
      <c:catAx>
        <c:axId val="1123491008"/>
        <c:scaling>
          <c:orientation val="minMax"/>
        </c:scaling>
        <c:delete val="0"/>
        <c:axPos val="b"/>
        <c:numFmt formatCode="General" sourceLinked="0"/>
        <c:majorTickMark val="none"/>
        <c:minorTickMark val="none"/>
        <c:tickLblPos val="nextTo"/>
        <c:txPr>
          <a:bodyPr/>
          <a:lstStyle/>
          <a:p>
            <a:pPr>
              <a:defRPr>
                <a:latin typeface="Arial" pitchFamily="34" charset="0"/>
                <a:cs typeface="Arial" pitchFamily="34" charset="0"/>
              </a:defRPr>
            </a:pPr>
            <a:endParaRPr lang="en-US"/>
          </a:p>
        </c:txPr>
        <c:crossAx val="1123492096"/>
        <c:crosses val="autoZero"/>
        <c:auto val="1"/>
        <c:lblAlgn val="ctr"/>
        <c:lblOffset val="100"/>
        <c:noMultiLvlLbl val="0"/>
      </c:catAx>
      <c:valAx>
        <c:axId val="1123492096"/>
        <c:scaling>
          <c:orientation val="minMax"/>
          <c:max val="105.4"/>
          <c:min val="100"/>
        </c:scaling>
        <c:delete val="1"/>
        <c:axPos val="l"/>
        <c:numFmt formatCode="General" sourceLinked="1"/>
        <c:majorTickMark val="none"/>
        <c:minorTickMark val="none"/>
        <c:tickLblPos val="nextTo"/>
        <c:crossAx val="1123491008"/>
        <c:crosses val="autoZero"/>
        <c:crossBetween val="between"/>
      </c:valAx>
    </c:plotArea>
    <c:legend>
      <c:legendPos val="b"/>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Sheet1!$J$5</c:f>
              <c:strCache>
                <c:ptCount val="1"/>
                <c:pt idx="0">
                  <c:v>Өмнөх сартай харьцуулсан</c:v>
                </c:pt>
              </c:strCache>
            </c:strRef>
          </c:tx>
          <c:marker>
            <c:symbol val="none"/>
          </c:marker>
          <c:dLbls>
            <c:dLbl>
              <c:idx val="0"/>
              <c:layout>
                <c:manualLayout>
                  <c:x val="-2.3921938936103244E-2"/>
                  <c:y val="6.94444444444444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662889518413599E-2"/>
                  <c:y val="-5.09259259259258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392193893610323E-2"/>
                  <c:y val="-6.01851851851851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644003777148253E-2"/>
                  <c:y val="6.01851851851851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644003777148253E-2"/>
                  <c:y val="-3.70370370370369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0144790683034309E-2"/>
                  <c:y val="6.48148148148148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3921938936103244E-2"/>
                  <c:y val="-6.01851851851851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7626691847655019E-2"/>
                  <c:y val="-8.33333333333333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7771482530689331E-3"/>
                  <c:y val="4.62962962962954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6.2952470884482213E-3"/>
                  <c:y val="8.4875562720133283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0144790683034309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1331444759206799E-2"/>
                  <c:y val="4.16666666666666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1331444759206799E-2"/>
                  <c:y val="-8.33333333333333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8885741265344664E-2"/>
                  <c:y val="4.62962962962962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3.7771482530689331E-3"/>
                  <c:y val="2.31481481481481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1.6367642429965377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2.0144790683034403E-2"/>
                  <c:y val="-5.55555555555556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1.2590494176896536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6.2952470884481294E-3"/>
                  <c:y val="2.77777777777777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5.0361976707585772E-3"/>
                  <c:y val="2.77777777777777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2.644003777148253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2.0144790683034309E-2"/>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2.2662889518413599E-2"/>
                  <c:y val="6.48148148148148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1.8885741265344664E-2"/>
                  <c:y val="-6.481481481481481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Sheet1!$K$4:$AK$4</c:f>
              <c:strCache>
                <c:ptCount val="27"/>
                <c:pt idx="0">
                  <c:v>2018 I</c:v>
                </c:pt>
                <c:pt idx="1">
                  <c:v>II</c:v>
                </c:pt>
                <c:pt idx="2">
                  <c:v>III</c:v>
                </c:pt>
                <c:pt idx="3">
                  <c:v>IV</c:v>
                </c:pt>
                <c:pt idx="4">
                  <c:v>V</c:v>
                </c:pt>
                <c:pt idx="5">
                  <c:v>VI</c:v>
                </c:pt>
                <c:pt idx="6">
                  <c:v>VII</c:v>
                </c:pt>
                <c:pt idx="7">
                  <c:v>VIII</c:v>
                </c:pt>
                <c:pt idx="8">
                  <c:v>IX</c:v>
                </c:pt>
                <c:pt idx="9">
                  <c:v>X</c:v>
                </c:pt>
                <c:pt idx="10">
                  <c:v>XI</c:v>
                </c:pt>
                <c:pt idx="11">
                  <c:v>XII</c:v>
                </c:pt>
                <c:pt idx="12">
                  <c:v>2019 I</c:v>
                </c:pt>
                <c:pt idx="13">
                  <c:v>II</c:v>
                </c:pt>
                <c:pt idx="14">
                  <c:v>III</c:v>
                </c:pt>
                <c:pt idx="15">
                  <c:v>IV</c:v>
                </c:pt>
                <c:pt idx="16">
                  <c:v>V</c:v>
                </c:pt>
                <c:pt idx="17">
                  <c:v>VI</c:v>
                </c:pt>
                <c:pt idx="18">
                  <c:v>VII</c:v>
                </c:pt>
                <c:pt idx="19">
                  <c:v>VIII</c:v>
                </c:pt>
                <c:pt idx="20">
                  <c:v>IX</c:v>
                </c:pt>
                <c:pt idx="21">
                  <c:v>X</c:v>
                </c:pt>
                <c:pt idx="22">
                  <c:v>XI</c:v>
                </c:pt>
                <c:pt idx="23">
                  <c:v>XII</c:v>
                </c:pt>
                <c:pt idx="24">
                  <c:v>2020 I</c:v>
                </c:pt>
                <c:pt idx="25">
                  <c:v>II</c:v>
                </c:pt>
                <c:pt idx="26">
                  <c:v>III</c:v>
                </c:pt>
              </c:strCache>
            </c:strRef>
          </c:cat>
          <c:val>
            <c:numRef>
              <c:f>Sheet1!$K$5:$AK$5</c:f>
              <c:numCache>
                <c:formatCode>General</c:formatCode>
                <c:ptCount val="27"/>
                <c:pt idx="0">
                  <c:v>100.7</c:v>
                </c:pt>
                <c:pt idx="1">
                  <c:v>101.1</c:v>
                </c:pt>
                <c:pt idx="2">
                  <c:v>100.6</c:v>
                </c:pt>
                <c:pt idx="3">
                  <c:v>100.2</c:v>
                </c:pt>
                <c:pt idx="4">
                  <c:v>101.1</c:v>
                </c:pt>
                <c:pt idx="5">
                  <c:v>100.3</c:v>
                </c:pt>
                <c:pt idx="6">
                  <c:v>100.6</c:v>
                </c:pt>
                <c:pt idx="7">
                  <c:v>99.1</c:v>
                </c:pt>
                <c:pt idx="8">
                  <c:v>99.6</c:v>
                </c:pt>
                <c:pt idx="9">
                  <c:v>100.1</c:v>
                </c:pt>
                <c:pt idx="10">
                  <c:v>101.4</c:v>
                </c:pt>
                <c:pt idx="11">
                  <c:v>100.5</c:v>
                </c:pt>
                <c:pt idx="12">
                  <c:v>100.9</c:v>
                </c:pt>
                <c:pt idx="13">
                  <c:v>100.4</c:v>
                </c:pt>
                <c:pt idx="14">
                  <c:v>100.5</c:v>
                </c:pt>
                <c:pt idx="15">
                  <c:v>100.7</c:v>
                </c:pt>
                <c:pt idx="16">
                  <c:v>101.3</c:v>
                </c:pt>
                <c:pt idx="17">
                  <c:v>99.9</c:v>
                </c:pt>
                <c:pt idx="18">
                  <c:v>99.7</c:v>
                </c:pt>
                <c:pt idx="19">
                  <c:v>100.3</c:v>
                </c:pt>
                <c:pt idx="20">
                  <c:v>100.6</c:v>
                </c:pt>
                <c:pt idx="21">
                  <c:v>100</c:v>
                </c:pt>
                <c:pt idx="22">
                  <c:v>99.9</c:v>
                </c:pt>
                <c:pt idx="23">
                  <c:v>100.7</c:v>
                </c:pt>
                <c:pt idx="24">
                  <c:v>100.6</c:v>
                </c:pt>
                <c:pt idx="25">
                  <c:v>101.4</c:v>
                </c:pt>
                <c:pt idx="26">
                  <c:v>100.7</c:v>
                </c:pt>
              </c:numCache>
            </c:numRef>
          </c:val>
          <c:smooth val="1"/>
        </c:ser>
        <c:dLbls>
          <c:showLegendKey val="0"/>
          <c:showVal val="0"/>
          <c:showCatName val="0"/>
          <c:showSerName val="0"/>
          <c:showPercent val="0"/>
          <c:showBubbleSize val="0"/>
        </c:dLbls>
        <c:smooth val="0"/>
        <c:axId val="984470000"/>
        <c:axId val="1120794704"/>
      </c:lineChart>
      <c:catAx>
        <c:axId val="984470000"/>
        <c:scaling>
          <c:orientation val="minMax"/>
        </c:scaling>
        <c:delete val="0"/>
        <c:axPos val="b"/>
        <c:numFmt formatCode="General" sourceLinked="0"/>
        <c:majorTickMark val="out"/>
        <c:minorTickMark val="none"/>
        <c:tickLblPos val="nextTo"/>
        <c:txPr>
          <a:bodyPr/>
          <a:lstStyle/>
          <a:p>
            <a:pPr>
              <a:defRPr>
                <a:latin typeface="Arial" pitchFamily="34" charset="0"/>
                <a:cs typeface="Arial" pitchFamily="34" charset="0"/>
              </a:defRPr>
            </a:pPr>
            <a:endParaRPr lang="en-US"/>
          </a:p>
        </c:txPr>
        <c:crossAx val="1120794704"/>
        <c:crosses val="autoZero"/>
        <c:auto val="1"/>
        <c:lblAlgn val="ctr"/>
        <c:lblOffset val="100"/>
        <c:noMultiLvlLbl val="0"/>
      </c:catAx>
      <c:valAx>
        <c:axId val="1120794704"/>
        <c:scaling>
          <c:orientation val="minMax"/>
          <c:max val="102"/>
          <c:min val="99"/>
        </c:scaling>
        <c:delete val="1"/>
        <c:axPos val="l"/>
        <c:numFmt formatCode="General" sourceLinked="1"/>
        <c:majorTickMark val="out"/>
        <c:minorTickMark val="none"/>
        <c:tickLblPos val="nextTo"/>
        <c:crossAx val="98447000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АҮ!$H$4</c:f>
              <c:strCache>
                <c:ptCount val="1"/>
                <c:pt idx="0">
                  <c:v>Бүтээгдэхүүн үйлдвэрлэлт</c:v>
                </c:pt>
              </c:strCache>
            </c:strRef>
          </c:tx>
          <c:spPr>
            <a:solidFill>
              <a:schemeClr val="accent1">
                <a:lumMod val="40000"/>
                <a:lumOff val="60000"/>
              </a:schemeClr>
            </a:solidFill>
          </c:spPr>
          <c:invertIfNegative val="0"/>
          <c:dLbls>
            <c:dLbl>
              <c:idx val="0"/>
              <c:layout>
                <c:manualLayout>
                  <c:x val="-1.1111211098612673E-2"/>
                  <c:y val="1.811784396515652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111111111111111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9.66183574879227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8011204481793745E-3"/>
                  <c:y val="0.1300813008130081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АҮ!$I$2:$L$2</c:f>
              <c:strCache>
                <c:ptCount val="4"/>
                <c:pt idx="0">
                  <c:v>2017 I-III</c:v>
                </c:pt>
                <c:pt idx="1">
                  <c:v>2018  I-III</c:v>
                </c:pt>
                <c:pt idx="2">
                  <c:v>2019  I-III</c:v>
                </c:pt>
                <c:pt idx="3">
                  <c:v>2020  I-III</c:v>
                </c:pt>
              </c:strCache>
            </c:strRef>
          </c:cat>
          <c:val>
            <c:numRef>
              <c:f>АҮ!$I$4:$L$4</c:f>
              <c:numCache>
                <c:formatCode>General</c:formatCode>
                <c:ptCount val="4"/>
                <c:pt idx="0">
                  <c:v>1250.0999999999999</c:v>
                </c:pt>
                <c:pt idx="1">
                  <c:v>1401.3</c:v>
                </c:pt>
                <c:pt idx="2">
                  <c:v>1361.9</c:v>
                </c:pt>
                <c:pt idx="3">
                  <c:v>1824.4</c:v>
                </c:pt>
              </c:numCache>
            </c:numRef>
          </c:val>
        </c:ser>
        <c:dLbls>
          <c:showLegendKey val="0"/>
          <c:showVal val="1"/>
          <c:showCatName val="0"/>
          <c:showSerName val="0"/>
          <c:showPercent val="0"/>
          <c:showBubbleSize val="0"/>
        </c:dLbls>
        <c:gapWidth val="75"/>
        <c:axId val="1123486656"/>
        <c:axId val="1123487744"/>
      </c:barChart>
      <c:scatterChart>
        <c:scatterStyle val="smoothMarker"/>
        <c:varyColors val="0"/>
        <c:ser>
          <c:idx val="0"/>
          <c:order val="0"/>
          <c:tx>
            <c:strRef>
              <c:f>АҮ!$H$3</c:f>
              <c:strCache>
                <c:ptCount val="1"/>
                <c:pt idx="0">
                  <c:v>Бүтээгдэхүүн борлуулалт</c:v>
                </c:pt>
              </c:strCache>
            </c:strRef>
          </c:tx>
          <c:marker>
            <c:symbol val="circle"/>
            <c:size val="5"/>
          </c:marker>
          <c:dLbls>
            <c:dLbl>
              <c:idx val="0"/>
              <c:layout>
                <c:manualLayout>
                  <c:x val="-0.11420632420947381"/>
                  <c:y val="-1.79147171820913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8412698412698416E-2"/>
                  <c:y val="-6.2801932367149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5089463817022866E-2"/>
                  <c:y val="-5.65624405644946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084010840108401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АҮ!$I$2:$L$2</c:f>
              <c:strCache>
                <c:ptCount val="4"/>
                <c:pt idx="0">
                  <c:v>2017 I-III</c:v>
                </c:pt>
                <c:pt idx="1">
                  <c:v>2018  I-III</c:v>
                </c:pt>
                <c:pt idx="2">
                  <c:v>2019  I-III</c:v>
                </c:pt>
                <c:pt idx="3">
                  <c:v>2020  I-III</c:v>
                </c:pt>
              </c:strCache>
            </c:strRef>
          </c:xVal>
          <c:yVal>
            <c:numRef>
              <c:f>АҮ!$I$3:$L$3</c:f>
              <c:numCache>
                <c:formatCode>General</c:formatCode>
                <c:ptCount val="4"/>
                <c:pt idx="0">
                  <c:v>2908.8</c:v>
                </c:pt>
                <c:pt idx="1">
                  <c:v>2328.1</c:v>
                </c:pt>
                <c:pt idx="2">
                  <c:v>2498.1999999999998</c:v>
                </c:pt>
                <c:pt idx="3">
                  <c:v>2275.1999999999998</c:v>
                </c:pt>
              </c:numCache>
            </c:numRef>
          </c:yVal>
          <c:smooth val="1"/>
        </c:ser>
        <c:dLbls>
          <c:showLegendKey val="0"/>
          <c:showVal val="0"/>
          <c:showCatName val="0"/>
          <c:showSerName val="0"/>
          <c:showPercent val="0"/>
          <c:showBubbleSize val="0"/>
        </c:dLbls>
        <c:axId val="1123488832"/>
        <c:axId val="1123493728"/>
      </c:scatterChart>
      <c:catAx>
        <c:axId val="1123486656"/>
        <c:scaling>
          <c:orientation val="minMax"/>
        </c:scaling>
        <c:delete val="0"/>
        <c:axPos val="b"/>
        <c:numFmt formatCode="General" sourceLinked="0"/>
        <c:majorTickMark val="none"/>
        <c:minorTickMark val="none"/>
        <c:tickLblPos val="nextTo"/>
        <c:crossAx val="1123487744"/>
        <c:crosses val="autoZero"/>
        <c:auto val="1"/>
        <c:lblAlgn val="ctr"/>
        <c:lblOffset val="100"/>
        <c:noMultiLvlLbl val="0"/>
      </c:catAx>
      <c:valAx>
        <c:axId val="1123487744"/>
        <c:scaling>
          <c:orientation val="minMax"/>
        </c:scaling>
        <c:delete val="1"/>
        <c:axPos val="l"/>
        <c:numFmt formatCode="General" sourceLinked="1"/>
        <c:majorTickMark val="none"/>
        <c:minorTickMark val="none"/>
        <c:tickLblPos val="nextTo"/>
        <c:crossAx val="1123486656"/>
        <c:crosses val="autoZero"/>
        <c:crossBetween val="between"/>
      </c:valAx>
      <c:valAx>
        <c:axId val="1123493728"/>
        <c:scaling>
          <c:orientation val="minMax"/>
        </c:scaling>
        <c:delete val="1"/>
        <c:axPos val="r"/>
        <c:numFmt formatCode="General" sourceLinked="1"/>
        <c:majorTickMark val="out"/>
        <c:minorTickMark val="none"/>
        <c:tickLblPos val="nextTo"/>
        <c:crossAx val="1123488832"/>
        <c:crosses val="max"/>
        <c:crossBetween val="midCat"/>
      </c:valAx>
      <c:valAx>
        <c:axId val="1123488832"/>
        <c:scaling>
          <c:orientation val="minMax"/>
        </c:scaling>
        <c:delete val="1"/>
        <c:axPos val="t"/>
        <c:majorTickMark val="out"/>
        <c:minorTickMark val="none"/>
        <c:tickLblPos val="nextTo"/>
        <c:crossAx val="1123493728"/>
        <c:crosses val="max"/>
        <c:crossBetween val="midCat"/>
      </c:valAx>
    </c:plotArea>
    <c:legend>
      <c:legendPos val="b"/>
      <c:layout/>
      <c:overlay val="0"/>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EEE20A-29E8-4AA4-ADFD-66718B0BF73F}"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AE2C0-1BB0-4AEA-8E3D-4E2C78A83C65}" type="slidenum">
              <a:rPr lang="en-US" smtClean="0"/>
              <a:pPr/>
              <a:t>‹#›</a:t>
            </a:fld>
            <a:endParaRPr lang="en-US"/>
          </a:p>
        </p:txBody>
      </p:sp>
    </p:spTree>
    <p:extLst>
      <p:ext uri="{BB962C8B-B14F-4D97-AF65-F5344CB8AC3E}">
        <p14:creationId xmlns:p14="http://schemas.microsoft.com/office/powerpoint/2010/main" val="2584854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EEE20A-29E8-4AA4-ADFD-66718B0BF73F}"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AE2C0-1BB0-4AEA-8E3D-4E2C78A83C65}" type="slidenum">
              <a:rPr lang="en-US" smtClean="0"/>
              <a:pPr/>
              <a:t>‹#›</a:t>
            </a:fld>
            <a:endParaRPr lang="en-US"/>
          </a:p>
        </p:txBody>
      </p:sp>
    </p:spTree>
    <p:extLst>
      <p:ext uri="{BB962C8B-B14F-4D97-AF65-F5344CB8AC3E}">
        <p14:creationId xmlns:p14="http://schemas.microsoft.com/office/powerpoint/2010/main" val="274625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EEE20A-29E8-4AA4-ADFD-66718B0BF73F}"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AE2C0-1BB0-4AEA-8E3D-4E2C78A83C65}" type="slidenum">
              <a:rPr lang="en-US" smtClean="0"/>
              <a:pPr/>
              <a:t>‹#›</a:t>
            </a:fld>
            <a:endParaRPr lang="en-US"/>
          </a:p>
        </p:txBody>
      </p:sp>
    </p:spTree>
    <p:extLst>
      <p:ext uri="{BB962C8B-B14F-4D97-AF65-F5344CB8AC3E}">
        <p14:creationId xmlns:p14="http://schemas.microsoft.com/office/powerpoint/2010/main" val="340174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EEE20A-29E8-4AA4-ADFD-66718B0BF73F}"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AE2C0-1BB0-4AEA-8E3D-4E2C78A83C65}" type="slidenum">
              <a:rPr lang="en-US" smtClean="0"/>
              <a:pPr/>
              <a:t>‹#›</a:t>
            </a:fld>
            <a:endParaRPr lang="en-US"/>
          </a:p>
        </p:txBody>
      </p:sp>
    </p:spTree>
    <p:extLst>
      <p:ext uri="{BB962C8B-B14F-4D97-AF65-F5344CB8AC3E}">
        <p14:creationId xmlns:p14="http://schemas.microsoft.com/office/powerpoint/2010/main" val="250124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EEE20A-29E8-4AA4-ADFD-66718B0BF73F}"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AE2C0-1BB0-4AEA-8E3D-4E2C78A83C65}" type="slidenum">
              <a:rPr lang="en-US" smtClean="0"/>
              <a:pPr/>
              <a:t>‹#›</a:t>
            </a:fld>
            <a:endParaRPr lang="en-US"/>
          </a:p>
        </p:txBody>
      </p:sp>
    </p:spTree>
    <p:extLst>
      <p:ext uri="{BB962C8B-B14F-4D97-AF65-F5344CB8AC3E}">
        <p14:creationId xmlns:p14="http://schemas.microsoft.com/office/powerpoint/2010/main" val="1741589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EEE20A-29E8-4AA4-ADFD-66718B0BF73F}"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AE2C0-1BB0-4AEA-8E3D-4E2C78A83C65}" type="slidenum">
              <a:rPr lang="en-US" smtClean="0"/>
              <a:pPr/>
              <a:t>‹#›</a:t>
            </a:fld>
            <a:endParaRPr lang="en-US"/>
          </a:p>
        </p:txBody>
      </p:sp>
    </p:spTree>
    <p:extLst>
      <p:ext uri="{BB962C8B-B14F-4D97-AF65-F5344CB8AC3E}">
        <p14:creationId xmlns:p14="http://schemas.microsoft.com/office/powerpoint/2010/main" val="15811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EEE20A-29E8-4AA4-ADFD-66718B0BF73F}" type="datetimeFigureOut">
              <a:rPr lang="en-US" smtClean="0"/>
              <a:pPr/>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AE2C0-1BB0-4AEA-8E3D-4E2C78A83C65}" type="slidenum">
              <a:rPr lang="en-US" smtClean="0"/>
              <a:pPr/>
              <a:t>‹#›</a:t>
            </a:fld>
            <a:endParaRPr lang="en-US"/>
          </a:p>
        </p:txBody>
      </p:sp>
    </p:spTree>
    <p:extLst>
      <p:ext uri="{BB962C8B-B14F-4D97-AF65-F5344CB8AC3E}">
        <p14:creationId xmlns:p14="http://schemas.microsoft.com/office/powerpoint/2010/main" val="2314365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EEE20A-29E8-4AA4-ADFD-66718B0BF73F}" type="datetimeFigureOut">
              <a:rPr lang="en-US" smtClean="0"/>
              <a:pPr/>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FAE2C0-1BB0-4AEA-8E3D-4E2C78A83C65}" type="slidenum">
              <a:rPr lang="en-US" smtClean="0"/>
              <a:pPr/>
              <a:t>‹#›</a:t>
            </a:fld>
            <a:endParaRPr lang="en-US"/>
          </a:p>
        </p:txBody>
      </p:sp>
    </p:spTree>
    <p:extLst>
      <p:ext uri="{BB962C8B-B14F-4D97-AF65-F5344CB8AC3E}">
        <p14:creationId xmlns:p14="http://schemas.microsoft.com/office/powerpoint/2010/main" val="285410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EE20A-29E8-4AA4-ADFD-66718B0BF73F}" type="datetimeFigureOut">
              <a:rPr lang="en-US" smtClean="0"/>
              <a:pPr/>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FAE2C0-1BB0-4AEA-8E3D-4E2C78A83C65}" type="slidenum">
              <a:rPr lang="en-US" smtClean="0"/>
              <a:pPr/>
              <a:t>‹#›</a:t>
            </a:fld>
            <a:endParaRPr lang="en-US"/>
          </a:p>
        </p:txBody>
      </p:sp>
    </p:spTree>
    <p:extLst>
      <p:ext uri="{BB962C8B-B14F-4D97-AF65-F5344CB8AC3E}">
        <p14:creationId xmlns:p14="http://schemas.microsoft.com/office/powerpoint/2010/main" val="38721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EEE20A-29E8-4AA4-ADFD-66718B0BF73F}"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AE2C0-1BB0-4AEA-8E3D-4E2C78A83C65}" type="slidenum">
              <a:rPr lang="en-US" smtClean="0"/>
              <a:pPr/>
              <a:t>‹#›</a:t>
            </a:fld>
            <a:endParaRPr lang="en-US"/>
          </a:p>
        </p:txBody>
      </p:sp>
    </p:spTree>
    <p:extLst>
      <p:ext uri="{BB962C8B-B14F-4D97-AF65-F5344CB8AC3E}">
        <p14:creationId xmlns:p14="http://schemas.microsoft.com/office/powerpoint/2010/main" val="706667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EEE20A-29E8-4AA4-ADFD-66718B0BF73F}"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AE2C0-1BB0-4AEA-8E3D-4E2C78A83C65}" type="slidenum">
              <a:rPr lang="en-US" smtClean="0"/>
              <a:pPr/>
              <a:t>‹#›</a:t>
            </a:fld>
            <a:endParaRPr lang="en-US"/>
          </a:p>
        </p:txBody>
      </p:sp>
    </p:spTree>
    <p:extLst>
      <p:ext uri="{BB962C8B-B14F-4D97-AF65-F5344CB8AC3E}">
        <p14:creationId xmlns:p14="http://schemas.microsoft.com/office/powerpoint/2010/main" val="1809378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EE20A-29E8-4AA4-ADFD-66718B0BF73F}" type="datetimeFigureOut">
              <a:rPr lang="en-US" smtClean="0"/>
              <a:pPr/>
              <a:t>4/13/2020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AE2C0-1BB0-4AEA-8E3D-4E2C78A83C65}" type="slidenum">
              <a:rPr lang="en-US" smtClean="0"/>
              <a:pPr/>
              <a:t>‹#›</a:t>
            </a:fld>
            <a:endParaRPr lang="en-US"/>
          </a:p>
        </p:txBody>
      </p:sp>
    </p:spTree>
    <p:extLst>
      <p:ext uri="{BB962C8B-B14F-4D97-AF65-F5344CB8AC3E}">
        <p14:creationId xmlns:p14="http://schemas.microsoft.com/office/powerpoint/2010/main" val="3842726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37432" cy="6858000"/>
          </a:xfrm>
          <a:prstGeom prst="rect">
            <a:avLst/>
          </a:prstGeom>
        </p:spPr>
      </p:pic>
      <p:pic>
        <p:nvPicPr>
          <p:cNvPr id="1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5370" y="901586"/>
            <a:ext cx="4452096" cy="578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1600200" y="4343400"/>
            <a:ext cx="5841999" cy="1752600"/>
          </a:xfrm>
        </p:spPr>
        <p:txBody>
          <a:bodyPr/>
          <a:lstStyle/>
          <a:p>
            <a:pPr eaLnBrk="1" hangingPunct="1"/>
            <a:r>
              <a:rPr lang="mn-MN" altLang="en-US" sz="2400" b="1" dirty="0">
                <a:solidFill>
                  <a:srgbClr val="002060"/>
                </a:solidFill>
                <a:latin typeface="Arial" panose="020B0604020202020204" pitchFamily="34" charset="0"/>
                <a:cs typeface="Arial" panose="020B0604020202020204" pitchFamily="34" charset="0"/>
              </a:rPr>
              <a:t>БУЛГАН АЙМГИЙН</a:t>
            </a:r>
            <a:r>
              <a:rPr lang="en-US" altLang="en-US" sz="2400" b="1" dirty="0">
                <a:solidFill>
                  <a:srgbClr val="002060"/>
                </a:solidFill>
                <a:latin typeface="Arial" panose="020B0604020202020204" pitchFamily="34" charset="0"/>
                <a:cs typeface="Arial" panose="020B0604020202020204" pitchFamily="34" charset="0"/>
              </a:rPr>
              <a:t> </a:t>
            </a:r>
            <a:r>
              <a:rPr lang="mn-MN" altLang="en-US" sz="2400" b="1" dirty="0">
                <a:solidFill>
                  <a:srgbClr val="002060"/>
                </a:solidFill>
                <a:latin typeface="Arial" panose="020B0604020202020204" pitchFamily="34" charset="0"/>
                <a:cs typeface="Arial" panose="020B0604020202020204" pitchFamily="34" charset="0"/>
              </a:rPr>
              <a:t>НИЙГЭМ </a:t>
            </a:r>
            <a:r>
              <a:rPr lang="en-US" altLang="en-US" sz="2400" b="1" dirty="0">
                <a:solidFill>
                  <a:srgbClr val="002060"/>
                </a:solidFill>
                <a:latin typeface="Arial" panose="020B0604020202020204" pitchFamily="34" charset="0"/>
                <a:cs typeface="Arial" panose="020B0604020202020204" pitchFamily="34" charset="0"/>
              </a:rPr>
              <a:t/>
            </a:r>
            <a:br>
              <a:rPr lang="en-US" altLang="en-US" sz="2400" b="1" dirty="0">
                <a:solidFill>
                  <a:srgbClr val="002060"/>
                </a:solidFill>
                <a:latin typeface="Arial" panose="020B0604020202020204" pitchFamily="34" charset="0"/>
                <a:cs typeface="Arial" panose="020B0604020202020204" pitchFamily="34" charset="0"/>
              </a:rPr>
            </a:br>
            <a:r>
              <a:rPr lang="mn-MN" altLang="en-US" sz="2400" b="1" dirty="0">
                <a:solidFill>
                  <a:srgbClr val="002060"/>
                </a:solidFill>
                <a:latin typeface="Arial" panose="020B0604020202020204" pitchFamily="34" charset="0"/>
                <a:cs typeface="Arial" panose="020B0604020202020204" pitchFamily="34" charset="0"/>
              </a:rPr>
              <a:t>ЭДИЙН ЗАСГИЙН БАЙДАЛ</a:t>
            </a:r>
            <a:br>
              <a:rPr lang="mn-MN" altLang="en-US" sz="2400" b="1" dirty="0">
                <a:solidFill>
                  <a:srgbClr val="002060"/>
                </a:solidFill>
                <a:latin typeface="Arial" panose="020B0604020202020204" pitchFamily="34" charset="0"/>
                <a:cs typeface="Arial" panose="020B0604020202020204" pitchFamily="34" charset="0"/>
              </a:rPr>
            </a:br>
            <a:r>
              <a:rPr lang="mn-MN" altLang="en-US" sz="2400" b="1" dirty="0" smtClean="0">
                <a:solidFill>
                  <a:srgbClr val="002060"/>
                </a:solidFill>
                <a:latin typeface="Arial" panose="020B0604020202020204" pitchFamily="34" charset="0"/>
                <a:cs typeface="Arial" panose="020B0604020202020204" pitchFamily="34" charset="0"/>
              </a:rPr>
              <a:t>20</a:t>
            </a:r>
            <a:r>
              <a:rPr lang="en-US" altLang="en-US" sz="2400" b="1" dirty="0" smtClean="0">
                <a:solidFill>
                  <a:srgbClr val="002060"/>
                </a:solidFill>
                <a:latin typeface="Arial" panose="020B0604020202020204" pitchFamily="34" charset="0"/>
                <a:cs typeface="Arial" panose="020B0604020202020204" pitchFamily="34" charset="0"/>
              </a:rPr>
              <a:t>20</a:t>
            </a:r>
            <a:r>
              <a:rPr lang="mn-MN" altLang="en-US" sz="2400" b="1" dirty="0" smtClean="0">
                <a:solidFill>
                  <a:srgbClr val="002060"/>
                </a:solidFill>
                <a:latin typeface="Arial" panose="020B0604020202020204" pitchFamily="34" charset="0"/>
                <a:cs typeface="Arial" panose="020B0604020202020204" pitchFamily="34" charset="0"/>
              </a:rPr>
              <a:t> </a:t>
            </a:r>
            <a:r>
              <a:rPr lang="mn-MN" altLang="en-US" sz="2400" b="1" dirty="0">
                <a:solidFill>
                  <a:srgbClr val="002060"/>
                </a:solidFill>
                <a:latin typeface="Arial" panose="020B0604020202020204" pitchFamily="34" charset="0"/>
                <a:cs typeface="Arial" panose="020B0604020202020204" pitchFamily="34" charset="0"/>
              </a:rPr>
              <a:t>ОНЫ </a:t>
            </a:r>
            <a:r>
              <a:rPr lang="en-US" altLang="en-US" sz="2400" b="1" dirty="0" smtClean="0">
                <a:solidFill>
                  <a:srgbClr val="002060"/>
                </a:solidFill>
                <a:latin typeface="Arial" panose="020B0604020202020204" pitchFamily="34" charset="0"/>
                <a:cs typeface="Arial" panose="020B0604020202020204" pitchFamily="34" charset="0"/>
              </a:rPr>
              <a:t>3 </a:t>
            </a:r>
            <a:r>
              <a:rPr lang="mn-MN" altLang="en-US" sz="2400" b="1" dirty="0" smtClean="0">
                <a:solidFill>
                  <a:srgbClr val="002060"/>
                </a:solidFill>
                <a:latin typeface="Arial" panose="020B0604020202020204" pitchFamily="34" charset="0"/>
                <a:cs typeface="Arial" panose="020B0604020202020204" pitchFamily="34" charset="0"/>
              </a:rPr>
              <a:t>САР</a:t>
            </a:r>
            <a:r>
              <a:rPr lang="mn-MN" altLang="en-US" sz="2400" b="1" dirty="0">
                <a:solidFill>
                  <a:srgbClr val="002060"/>
                </a:solidFill>
                <a:latin typeface="Arial" panose="020B0604020202020204" pitchFamily="34" charset="0"/>
                <a:cs typeface="Arial" panose="020B0604020202020204" pitchFamily="34" charset="0"/>
              </a:rPr>
              <a:t/>
            </a:r>
            <a:br>
              <a:rPr lang="mn-MN" altLang="en-US" sz="2400" b="1" dirty="0">
                <a:solidFill>
                  <a:srgbClr val="002060"/>
                </a:solidFill>
                <a:latin typeface="Arial" panose="020B0604020202020204" pitchFamily="34" charset="0"/>
                <a:cs typeface="Arial" panose="020B0604020202020204" pitchFamily="34" charset="0"/>
              </a:rPr>
            </a:br>
            <a:r>
              <a:rPr lang="en-US" altLang="en-US" sz="2400" b="1" dirty="0">
                <a:solidFill>
                  <a:srgbClr val="002060"/>
                </a:solidFill>
                <a:latin typeface="Arial" panose="020B0604020202020204" pitchFamily="34" charset="0"/>
                <a:cs typeface="Arial" panose="020B0604020202020204" pitchFamily="34" charset="0"/>
              </a:rPr>
              <a:t/>
            </a:r>
            <a:br>
              <a:rPr lang="en-US" altLang="en-US" sz="2400" b="1" dirty="0">
                <a:solidFill>
                  <a:srgbClr val="002060"/>
                </a:solidFill>
                <a:latin typeface="Arial" panose="020B0604020202020204" pitchFamily="34" charset="0"/>
                <a:cs typeface="Arial" panose="020B0604020202020204" pitchFamily="34" charset="0"/>
              </a:rPr>
            </a:br>
            <a:r>
              <a:rPr lang="mn-MN" altLang="en-US" sz="2400" b="1" dirty="0">
                <a:solidFill>
                  <a:srgbClr val="FF0000"/>
                </a:solidFill>
                <a:latin typeface="Arial" panose="020B0604020202020204" pitchFamily="34" charset="0"/>
                <a:cs typeface="Arial" panose="020B0604020202020204" pitchFamily="34" charset="0"/>
              </a:rPr>
              <a:t>Хэвлэлийн бага хурал</a:t>
            </a:r>
            <a:endParaRPr lang="en-US" altLang="en-US" sz="2400" b="1" dirty="0">
              <a:solidFill>
                <a:srgbClr val="FF0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0102" y="1132982"/>
            <a:ext cx="2682193" cy="2682193"/>
          </a:xfrm>
          <a:prstGeom prst="rect">
            <a:avLst/>
          </a:prstGeom>
        </p:spPr>
      </p:pic>
    </p:spTree>
    <p:extLst>
      <p:ext uri="{BB962C8B-B14F-4D97-AF65-F5344CB8AC3E}">
        <p14:creationId xmlns:p14="http://schemas.microsoft.com/office/powerpoint/2010/main" val="1245451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1232689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37432" cy="6858000"/>
          </a:xfrm>
          <a:prstGeom prst="rect">
            <a:avLst/>
          </a:prstGeom>
        </p:spPr>
      </p:pic>
      <p:sp>
        <p:nvSpPr>
          <p:cNvPr id="7"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bg1"/>
                </a:solidFill>
                <a:latin typeface="Arial" pitchFamily="34" charset="0"/>
                <a:cs typeface="Arial" pitchFamily="34" charset="0"/>
              </a:rPr>
              <a:t>ХҮН АМ, НИЙГМИЙН ҮЗҮҮЛЭЛТ- Хөдөлмөр</a:t>
            </a:r>
          </a:p>
        </p:txBody>
      </p:sp>
      <p:sp>
        <p:nvSpPr>
          <p:cNvPr id="11" name="Rectangle 13"/>
          <p:cNvSpPr>
            <a:spLocks noChangeArrowheads="1"/>
          </p:cNvSpPr>
          <p:nvPr/>
        </p:nvSpPr>
        <p:spPr bwMode="auto">
          <a:xfrm>
            <a:off x="1752600" y="1719262"/>
            <a:ext cx="960438" cy="261938"/>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cs typeface="Arial" pitchFamily="34" charset="0"/>
              </a:rPr>
              <a:t>2014  XII</a:t>
            </a:r>
            <a:endParaRPr lang="mn-MN" altLang="en-US" sz="1100" b="1" dirty="0">
              <a:solidFill>
                <a:schemeClr val="bg1"/>
              </a:solidFill>
              <a:latin typeface="Arial" pitchFamily="34" charset="0"/>
              <a:cs typeface="Arial" pitchFamily="34" charset="0"/>
            </a:endParaRPr>
          </a:p>
        </p:txBody>
      </p:sp>
      <p:sp>
        <p:nvSpPr>
          <p:cNvPr id="12" name="Rectangle 13"/>
          <p:cNvSpPr>
            <a:spLocks noChangeArrowheads="1"/>
          </p:cNvSpPr>
          <p:nvPr/>
        </p:nvSpPr>
        <p:spPr bwMode="auto">
          <a:xfrm>
            <a:off x="1752600" y="21764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cs typeface="Arial" pitchFamily="34" charset="0"/>
              </a:rPr>
              <a:t>2015  XII</a:t>
            </a:r>
            <a:endParaRPr lang="mn-MN" altLang="en-US" sz="1100" b="1" dirty="0">
              <a:solidFill>
                <a:schemeClr val="bg1"/>
              </a:solidFill>
              <a:latin typeface="Arial" pitchFamily="34" charset="0"/>
              <a:cs typeface="Arial" pitchFamily="34" charset="0"/>
            </a:endParaRPr>
          </a:p>
        </p:txBody>
      </p:sp>
      <p:sp>
        <p:nvSpPr>
          <p:cNvPr id="13"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cs typeface="Arial" pitchFamily="34" charset="0"/>
              </a:rPr>
              <a:t>2016  XII</a:t>
            </a:r>
            <a:endParaRPr lang="mn-MN" altLang="en-US" sz="1100" b="1" dirty="0">
              <a:solidFill>
                <a:schemeClr val="bg1"/>
              </a:solidFill>
              <a:latin typeface="Arial" pitchFamily="34" charset="0"/>
              <a:cs typeface="Arial" pitchFamily="34" charset="0"/>
            </a:endParaRPr>
          </a:p>
        </p:txBody>
      </p:sp>
      <p:pic>
        <p:nvPicPr>
          <p:cNvPr id="14" name="Picture 13"/>
          <p:cNvPicPr>
            <a:picLocks noChangeAspect="1" noChangeArrowheads="1"/>
          </p:cNvPicPr>
          <p:nvPr/>
        </p:nvPicPr>
        <p:blipFill>
          <a:blip r:embed="rId3" cstate="print"/>
          <a:srcRect/>
          <a:stretch>
            <a:fillRect/>
          </a:stretch>
        </p:blipFill>
        <p:spPr bwMode="auto">
          <a:xfrm>
            <a:off x="6351587" y="921544"/>
            <a:ext cx="457200" cy="457200"/>
          </a:xfrm>
          <a:prstGeom prst="rect">
            <a:avLst/>
          </a:prstGeom>
          <a:noFill/>
          <a:ln w="9525">
            <a:noFill/>
            <a:miter lim="800000"/>
            <a:headEnd/>
            <a:tailEnd/>
          </a:ln>
        </p:spPr>
      </p:pic>
      <p:cxnSp>
        <p:nvCxnSpPr>
          <p:cNvPr id="15" name="Straight Connector 14"/>
          <p:cNvCxnSpPr/>
          <p:nvPr/>
        </p:nvCxnSpPr>
        <p:spPr>
          <a:xfrm>
            <a:off x="6172200" y="1068387"/>
            <a:ext cx="0" cy="578961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0"/>
          <p:cNvSpPr>
            <a:spLocks noChangeArrowheads="1"/>
          </p:cNvSpPr>
          <p:nvPr/>
        </p:nvSpPr>
        <p:spPr bwMode="auto">
          <a:xfrm>
            <a:off x="6808787" y="938850"/>
            <a:ext cx="4468813" cy="461665"/>
          </a:xfrm>
          <a:prstGeom prst="rect">
            <a:avLst/>
          </a:prstGeom>
          <a:noFill/>
          <a:ln w="9525">
            <a:noFill/>
            <a:miter lim="800000"/>
            <a:headEnd/>
            <a:tailEnd/>
          </a:ln>
        </p:spPr>
        <p:txBody>
          <a:bodyPr wrap="square">
            <a:spAutoFit/>
          </a:bodyPr>
          <a:lstStyle/>
          <a:p>
            <a:pPr algn="ctr"/>
            <a:r>
              <a:rPr lang="mn-MN" altLang="en-US" sz="1200" b="1" dirty="0">
                <a:solidFill>
                  <a:srgbClr val="000000"/>
                </a:solidFill>
                <a:latin typeface="Arial" pitchFamily="34" charset="0"/>
                <a:cs typeface="Arial" pitchFamily="34" charset="0"/>
              </a:rPr>
              <a:t>БҮРТГЭЛТЭЙ АЖИЛГҮЙ ИРГЭД</a:t>
            </a:r>
            <a:r>
              <a:rPr lang="en-US" altLang="en-US" sz="1200" b="1" dirty="0">
                <a:solidFill>
                  <a:srgbClr val="000000"/>
                </a:solidFill>
                <a:latin typeface="Arial" pitchFamily="34" charset="0"/>
                <a:cs typeface="Arial" pitchFamily="34" charset="0"/>
              </a:rPr>
              <a:t>,</a:t>
            </a:r>
            <a:r>
              <a:rPr lang="mn-MN" altLang="en-US" sz="1200" b="1" dirty="0">
                <a:solidFill>
                  <a:srgbClr val="000000"/>
                </a:solidFill>
                <a:latin typeface="Arial" pitchFamily="34" charset="0"/>
                <a:cs typeface="Arial" pitchFamily="34" charset="0"/>
              </a:rPr>
              <a:t> </a:t>
            </a:r>
            <a:r>
              <a:rPr lang="mn-MN" altLang="en-US" sz="1200" dirty="0">
                <a:solidFill>
                  <a:srgbClr val="000000"/>
                </a:solidFill>
                <a:latin typeface="Arial" pitchFamily="34" charset="0"/>
                <a:cs typeface="Arial" pitchFamily="34" charset="0"/>
              </a:rPr>
              <a:t>боловсролын түвшнээр</a:t>
            </a:r>
            <a:r>
              <a:rPr lang="en-US" altLang="en-US" sz="1200" dirty="0">
                <a:solidFill>
                  <a:srgbClr val="000000"/>
                </a:solidFill>
                <a:latin typeface="Arial" pitchFamily="34" charset="0"/>
                <a:cs typeface="Arial" pitchFamily="34" charset="0"/>
              </a:rPr>
              <a:t>, </a:t>
            </a:r>
            <a:r>
              <a:rPr lang="mn-MN" altLang="en-US" sz="1200" dirty="0">
                <a:solidFill>
                  <a:srgbClr val="000000"/>
                </a:solidFill>
                <a:latin typeface="Arial" pitchFamily="34" charset="0"/>
                <a:cs typeface="Arial" pitchFamily="34" charset="0"/>
              </a:rPr>
              <a:t> </a:t>
            </a:r>
            <a:r>
              <a:rPr lang="mn-MN" altLang="en-US" sz="1200" dirty="0" smtClean="0">
                <a:solidFill>
                  <a:srgbClr val="000000"/>
                </a:solidFill>
                <a:latin typeface="Arial" pitchFamily="34" charset="0"/>
                <a:cs typeface="Arial" pitchFamily="34" charset="0"/>
              </a:rPr>
              <a:t>20</a:t>
            </a:r>
            <a:r>
              <a:rPr lang="en-US" altLang="en-US" sz="1200" dirty="0" smtClean="0">
                <a:solidFill>
                  <a:srgbClr val="000000"/>
                </a:solidFill>
                <a:latin typeface="Arial" pitchFamily="34" charset="0"/>
                <a:cs typeface="Arial" pitchFamily="34" charset="0"/>
              </a:rPr>
              <a:t>20</a:t>
            </a:r>
            <a:r>
              <a:rPr lang="mn-MN" altLang="en-US" sz="1200" dirty="0" smtClean="0">
                <a:solidFill>
                  <a:srgbClr val="000000"/>
                </a:solidFill>
                <a:latin typeface="Arial" pitchFamily="34" charset="0"/>
                <a:cs typeface="Arial" pitchFamily="34" charset="0"/>
              </a:rPr>
              <a:t> </a:t>
            </a:r>
            <a:r>
              <a:rPr lang="mn-MN" altLang="en-US" sz="1200" dirty="0">
                <a:solidFill>
                  <a:srgbClr val="000000"/>
                </a:solidFill>
                <a:latin typeface="Arial" pitchFamily="34" charset="0"/>
                <a:cs typeface="Arial" pitchFamily="34" charset="0"/>
              </a:rPr>
              <a:t>оны </a:t>
            </a:r>
            <a:r>
              <a:rPr lang="en-US" altLang="en-US" sz="1200" dirty="0" smtClean="0">
                <a:solidFill>
                  <a:srgbClr val="000000"/>
                </a:solidFill>
                <a:latin typeface="Arial" pitchFamily="34" charset="0"/>
                <a:cs typeface="Arial" pitchFamily="34" charset="0"/>
              </a:rPr>
              <a:t>3</a:t>
            </a:r>
            <a:r>
              <a:rPr lang="en-US" altLang="en-US" sz="1200" dirty="0" smtClean="0">
                <a:solidFill>
                  <a:srgbClr val="000000"/>
                </a:solidFill>
                <a:latin typeface="Arial" pitchFamily="34" charset="0"/>
                <a:cs typeface="Arial" pitchFamily="34" charset="0"/>
              </a:rPr>
              <a:t> </a:t>
            </a:r>
            <a:r>
              <a:rPr lang="mn-MN" altLang="en-US" sz="1200" dirty="0">
                <a:solidFill>
                  <a:srgbClr val="000000"/>
                </a:solidFill>
                <a:latin typeface="Arial" pitchFamily="34" charset="0"/>
                <a:cs typeface="Arial" pitchFamily="34" charset="0"/>
              </a:rPr>
              <a:t>дүгээр сарын эцэст</a:t>
            </a:r>
            <a:r>
              <a:rPr lang="en-US" altLang="en-US" sz="1200" dirty="0">
                <a:solidFill>
                  <a:srgbClr val="000000"/>
                </a:solidFill>
                <a:latin typeface="Arial" pitchFamily="34" charset="0"/>
                <a:cs typeface="Arial" pitchFamily="34" charset="0"/>
              </a:rPr>
              <a:t>,</a:t>
            </a:r>
            <a:r>
              <a:rPr lang="mn-MN" altLang="en-US" sz="1200" dirty="0">
                <a:solidFill>
                  <a:srgbClr val="000000"/>
                </a:solidFill>
                <a:latin typeface="Arial" pitchFamily="34" charset="0"/>
                <a:cs typeface="Arial" pitchFamily="34" charset="0"/>
              </a:rPr>
              <a:t> хувиар</a:t>
            </a:r>
            <a:endParaRPr lang="en-US" altLang="en-US" sz="1200" dirty="0">
              <a:solidFill>
                <a:srgbClr val="000000"/>
              </a:solidFill>
              <a:latin typeface="Arial" pitchFamily="34" charset="0"/>
              <a:cs typeface="Arial" pitchFamily="34" charset="0"/>
            </a:endParaRPr>
          </a:p>
        </p:txBody>
      </p:sp>
      <p:sp>
        <p:nvSpPr>
          <p:cNvPr id="19" name="Rectangle 1"/>
          <p:cNvSpPr>
            <a:spLocks noChangeArrowheads="1"/>
          </p:cNvSpPr>
          <p:nvPr/>
        </p:nvSpPr>
        <p:spPr bwMode="auto">
          <a:xfrm>
            <a:off x="2971800" y="52578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Улсын хэмжээнд бүртгэлтэй ажилгүй иргэдийн </a:t>
            </a:r>
            <a:r>
              <a:rPr lang="en-US" sz="1400" b="1" dirty="0">
                <a:solidFill>
                  <a:schemeClr val="bg1"/>
                </a:solidFill>
                <a:latin typeface="Arial" pitchFamily="34" charset="0"/>
                <a:cs typeface="Arial" pitchFamily="34" charset="0"/>
              </a:rPr>
              <a:t>57</a:t>
            </a:r>
            <a:r>
              <a:rPr lang="mn-MN" sz="1400" b="1" dirty="0">
                <a:solidFill>
                  <a:schemeClr val="bg1"/>
                </a:solidFill>
                <a:latin typeface="Arial" pitchFamily="34" charset="0"/>
                <a:cs typeface="Arial" pitchFamily="34" charset="0"/>
              </a:rPr>
              <a:t>.</a:t>
            </a:r>
            <a:r>
              <a:rPr lang="en-US" sz="1400" b="1" dirty="0">
                <a:solidFill>
                  <a:schemeClr val="bg1"/>
                </a:solidFill>
                <a:latin typeface="Arial" pitchFamily="34" charset="0"/>
                <a:cs typeface="Arial" pitchFamily="34" charset="0"/>
              </a:rPr>
              <a:t>1</a:t>
            </a:r>
            <a:r>
              <a:rPr lang="mn-MN" sz="1400" b="1" dirty="0">
                <a:solidFill>
                  <a:schemeClr val="bg1"/>
                </a:solidFill>
                <a:latin typeface="Arial" pitchFamily="34" charset="0"/>
                <a:cs typeface="Arial" pitchFamily="34" charset="0"/>
              </a:rPr>
              <a:t> хувийг 15-34 насны залуучууд эзэлж байна.</a:t>
            </a:r>
            <a:endParaRPr lang="en-US" sz="1400" b="1" dirty="0">
              <a:solidFill>
                <a:schemeClr val="bg1"/>
              </a:solidFill>
              <a:latin typeface="Arial" pitchFamily="34" charset="0"/>
              <a:cs typeface="Arial" pitchFamily="34" charset="0"/>
            </a:endParaRPr>
          </a:p>
        </p:txBody>
      </p:sp>
      <p:sp>
        <p:nvSpPr>
          <p:cNvPr id="23" name="Rectangle 13"/>
          <p:cNvSpPr>
            <a:spLocks noChangeArrowheads="1"/>
          </p:cNvSpPr>
          <p:nvPr/>
        </p:nvSpPr>
        <p:spPr bwMode="auto">
          <a:xfrm>
            <a:off x="1905000" y="1871662"/>
            <a:ext cx="960438" cy="261938"/>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cs typeface="Arial" pitchFamily="34" charset="0"/>
              </a:rPr>
              <a:t>2014  XII</a:t>
            </a:r>
            <a:endParaRPr lang="mn-MN" altLang="en-US" sz="1100" b="1" dirty="0">
              <a:solidFill>
                <a:schemeClr val="bg1"/>
              </a:solidFill>
              <a:latin typeface="Arial" pitchFamily="34" charset="0"/>
              <a:cs typeface="Arial" pitchFamily="34" charset="0"/>
            </a:endParaRPr>
          </a:p>
        </p:txBody>
      </p:sp>
      <p:sp>
        <p:nvSpPr>
          <p:cNvPr id="24" name="Rectangle 13"/>
          <p:cNvSpPr>
            <a:spLocks noChangeArrowheads="1"/>
          </p:cNvSpPr>
          <p:nvPr/>
        </p:nvSpPr>
        <p:spPr bwMode="auto">
          <a:xfrm>
            <a:off x="1905000" y="2328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cs typeface="Arial" pitchFamily="34" charset="0"/>
              </a:rPr>
              <a:t>2015  XII</a:t>
            </a:r>
            <a:endParaRPr lang="mn-MN" altLang="en-US" sz="1100" b="1" dirty="0">
              <a:solidFill>
                <a:schemeClr val="bg1"/>
              </a:solidFill>
              <a:latin typeface="Arial" pitchFamily="34" charset="0"/>
              <a:cs typeface="Arial" pitchFamily="34" charset="0"/>
            </a:endParaRPr>
          </a:p>
        </p:txBody>
      </p:sp>
      <p:sp>
        <p:nvSpPr>
          <p:cNvPr id="25" name="Rectangle 13"/>
          <p:cNvSpPr>
            <a:spLocks noChangeArrowheads="1"/>
          </p:cNvSpPr>
          <p:nvPr/>
        </p:nvSpPr>
        <p:spPr bwMode="auto">
          <a:xfrm>
            <a:off x="1858963" y="43862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cs typeface="Arial" pitchFamily="34" charset="0"/>
              </a:rPr>
              <a:t>2016  XII</a:t>
            </a:r>
            <a:endParaRPr lang="mn-MN" altLang="en-US" sz="1100" b="1" dirty="0">
              <a:solidFill>
                <a:schemeClr val="bg1"/>
              </a:solidFill>
              <a:latin typeface="Arial" pitchFamily="34" charset="0"/>
              <a:cs typeface="Arial" pitchFamily="34" charset="0"/>
            </a:endParaRPr>
          </a:p>
        </p:txBody>
      </p:sp>
      <p:sp>
        <p:nvSpPr>
          <p:cNvPr id="29" name="Rectangle 1"/>
          <p:cNvSpPr>
            <a:spLocks noChangeArrowheads="1"/>
          </p:cNvSpPr>
          <p:nvPr/>
        </p:nvSpPr>
        <p:spPr bwMode="auto">
          <a:xfrm>
            <a:off x="3124200" y="54102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Улсын хэмжээнд бүртгэлтэй ажилгүй иргэдийн </a:t>
            </a:r>
            <a:r>
              <a:rPr lang="en-US" sz="1400" b="1" dirty="0">
                <a:solidFill>
                  <a:schemeClr val="bg1"/>
                </a:solidFill>
                <a:latin typeface="Arial" pitchFamily="34" charset="0"/>
                <a:cs typeface="Arial" pitchFamily="34" charset="0"/>
              </a:rPr>
              <a:t>57</a:t>
            </a:r>
            <a:r>
              <a:rPr lang="mn-MN" sz="1400" b="1" dirty="0">
                <a:solidFill>
                  <a:schemeClr val="bg1"/>
                </a:solidFill>
                <a:latin typeface="Arial" pitchFamily="34" charset="0"/>
                <a:cs typeface="Arial" pitchFamily="34" charset="0"/>
              </a:rPr>
              <a:t>.</a:t>
            </a:r>
            <a:r>
              <a:rPr lang="en-US" sz="1400" b="1" dirty="0">
                <a:solidFill>
                  <a:schemeClr val="bg1"/>
                </a:solidFill>
                <a:latin typeface="Arial" pitchFamily="34" charset="0"/>
                <a:cs typeface="Arial" pitchFamily="34" charset="0"/>
              </a:rPr>
              <a:t>1</a:t>
            </a:r>
            <a:r>
              <a:rPr lang="mn-MN" sz="1400" b="1" dirty="0">
                <a:solidFill>
                  <a:schemeClr val="bg1"/>
                </a:solidFill>
                <a:latin typeface="Arial" pitchFamily="34" charset="0"/>
                <a:cs typeface="Arial" pitchFamily="34" charset="0"/>
              </a:rPr>
              <a:t> хувийг 15-34 насны залуучууд эзэлж байна.</a:t>
            </a:r>
            <a:endParaRPr lang="en-US" sz="1400" b="1" dirty="0">
              <a:solidFill>
                <a:schemeClr val="bg1"/>
              </a:solidFill>
              <a:latin typeface="Arial" pitchFamily="34" charset="0"/>
              <a:cs typeface="Arial" pitchFamily="34" charset="0"/>
            </a:endParaRPr>
          </a:p>
        </p:txBody>
      </p:sp>
      <p:sp>
        <p:nvSpPr>
          <p:cNvPr id="33" name="Rectangle 13"/>
          <p:cNvSpPr>
            <a:spLocks noChangeArrowheads="1"/>
          </p:cNvSpPr>
          <p:nvPr/>
        </p:nvSpPr>
        <p:spPr bwMode="auto">
          <a:xfrm>
            <a:off x="2057400" y="2024062"/>
            <a:ext cx="960438" cy="261938"/>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cs typeface="Arial" pitchFamily="34" charset="0"/>
              </a:rPr>
              <a:t>2014  XII</a:t>
            </a:r>
            <a:endParaRPr lang="mn-MN" altLang="en-US" sz="1100" b="1" dirty="0">
              <a:solidFill>
                <a:schemeClr val="bg1"/>
              </a:solidFill>
              <a:latin typeface="Arial" pitchFamily="34" charset="0"/>
              <a:cs typeface="Arial" pitchFamily="34" charset="0"/>
            </a:endParaRPr>
          </a:p>
        </p:txBody>
      </p:sp>
      <p:sp>
        <p:nvSpPr>
          <p:cNvPr id="34" name="Rectangle 13"/>
          <p:cNvSpPr>
            <a:spLocks noChangeArrowheads="1"/>
          </p:cNvSpPr>
          <p:nvPr/>
        </p:nvSpPr>
        <p:spPr bwMode="auto">
          <a:xfrm>
            <a:off x="2057400" y="24812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cs typeface="Arial" pitchFamily="34" charset="0"/>
              </a:rPr>
              <a:t>2015  XII</a:t>
            </a:r>
            <a:endParaRPr lang="mn-MN" altLang="en-US" sz="1100" b="1" dirty="0">
              <a:solidFill>
                <a:schemeClr val="bg1"/>
              </a:solidFill>
              <a:latin typeface="Arial" pitchFamily="34" charset="0"/>
              <a:cs typeface="Arial" pitchFamily="34" charset="0"/>
            </a:endParaRPr>
          </a:p>
        </p:txBody>
      </p:sp>
      <p:sp>
        <p:nvSpPr>
          <p:cNvPr id="35" name="Rectangle 13"/>
          <p:cNvSpPr>
            <a:spLocks noChangeArrowheads="1"/>
          </p:cNvSpPr>
          <p:nvPr/>
        </p:nvSpPr>
        <p:spPr bwMode="auto">
          <a:xfrm>
            <a:off x="2011363" y="45386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cs typeface="Arial" pitchFamily="34" charset="0"/>
              </a:rPr>
              <a:t>2016  XII</a:t>
            </a:r>
            <a:endParaRPr lang="mn-MN" altLang="en-US" sz="1100" b="1" dirty="0">
              <a:solidFill>
                <a:schemeClr val="bg1"/>
              </a:solidFill>
              <a:latin typeface="Arial" pitchFamily="34" charset="0"/>
              <a:cs typeface="Arial" pitchFamily="34" charset="0"/>
            </a:endParaRPr>
          </a:p>
        </p:txBody>
      </p:sp>
      <p:sp>
        <p:nvSpPr>
          <p:cNvPr id="45" name="Rectangle 1"/>
          <p:cNvSpPr>
            <a:spLocks noChangeArrowheads="1"/>
          </p:cNvSpPr>
          <p:nvPr/>
        </p:nvSpPr>
        <p:spPr bwMode="auto">
          <a:xfrm>
            <a:off x="3059113"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Аймгийн хэмжээнд бүртгэлтэй ажилгүй иргэдийн </a:t>
            </a:r>
            <a:r>
              <a:rPr lang="en-US" sz="1400" b="1" dirty="0">
                <a:solidFill>
                  <a:schemeClr val="bg1"/>
                </a:solidFill>
                <a:latin typeface="Arial" pitchFamily="34" charset="0"/>
                <a:cs typeface="Arial" pitchFamily="34" charset="0"/>
              </a:rPr>
              <a:t>58</a:t>
            </a:r>
            <a:r>
              <a:rPr lang="mn-MN" sz="1400" b="1" dirty="0">
                <a:solidFill>
                  <a:schemeClr val="bg1"/>
                </a:solidFill>
                <a:latin typeface="Arial" pitchFamily="34" charset="0"/>
                <a:cs typeface="Arial" pitchFamily="34" charset="0"/>
              </a:rPr>
              <a:t>.</a:t>
            </a:r>
            <a:r>
              <a:rPr lang="en-US" sz="1400" b="1" dirty="0">
                <a:solidFill>
                  <a:schemeClr val="bg1"/>
                </a:solidFill>
                <a:latin typeface="Arial" pitchFamily="34" charset="0"/>
                <a:cs typeface="Arial" pitchFamily="34" charset="0"/>
              </a:rPr>
              <a:t>1</a:t>
            </a:r>
            <a:r>
              <a:rPr lang="mn-MN" sz="1400" b="1" dirty="0">
                <a:solidFill>
                  <a:schemeClr val="bg1"/>
                </a:solidFill>
                <a:latin typeface="Arial" pitchFamily="34" charset="0"/>
                <a:cs typeface="Arial" pitchFamily="34" charset="0"/>
              </a:rPr>
              <a:t> хувийг 15-34 насны залуучууд эзэлж байна.</a:t>
            </a:r>
            <a:endParaRPr lang="en-US" sz="1400" b="1" dirty="0">
              <a:solidFill>
                <a:schemeClr val="bg1"/>
              </a:solidFill>
              <a:latin typeface="Arial" pitchFamily="34" charset="0"/>
              <a:cs typeface="Arial" pitchFamily="34" charset="0"/>
            </a:endParaRPr>
          </a:p>
        </p:txBody>
      </p:sp>
      <p:sp>
        <p:nvSpPr>
          <p:cNvPr id="49" name="Rectangle 13"/>
          <p:cNvSpPr>
            <a:spLocks noChangeArrowheads="1"/>
          </p:cNvSpPr>
          <p:nvPr/>
        </p:nvSpPr>
        <p:spPr bwMode="auto">
          <a:xfrm>
            <a:off x="1992313" y="1719262"/>
            <a:ext cx="960438" cy="261938"/>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cs typeface="Arial" pitchFamily="34" charset="0"/>
              </a:rPr>
              <a:t>2015  IX</a:t>
            </a:r>
            <a:endParaRPr lang="mn-MN" altLang="en-US" sz="1100" b="1" dirty="0">
              <a:solidFill>
                <a:schemeClr val="bg1"/>
              </a:solidFill>
              <a:latin typeface="Arial" pitchFamily="34" charset="0"/>
              <a:cs typeface="Arial" pitchFamily="34" charset="0"/>
            </a:endParaRPr>
          </a:p>
        </p:txBody>
      </p:sp>
      <p:sp>
        <p:nvSpPr>
          <p:cNvPr id="50" name="Rectangle 13"/>
          <p:cNvSpPr>
            <a:spLocks noChangeArrowheads="1"/>
          </p:cNvSpPr>
          <p:nvPr/>
        </p:nvSpPr>
        <p:spPr bwMode="auto">
          <a:xfrm>
            <a:off x="1992313" y="21764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cs typeface="Arial" pitchFamily="34" charset="0"/>
              </a:rPr>
              <a:t>2016 IX</a:t>
            </a:r>
            <a:endParaRPr lang="mn-MN" altLang="en-US" sz="1100" b="1" dirty="0">
              <a:solidFill>
                <a:schemeClr val="bg1"/>
              </a:solidFill>
              <a:latin typeface="Arial" pitchFamily="34" charset="0"/>
              <a:cs typeface="Arial" pitchFamily="34" charset="0"/>
            </a:endParaRPr>
          </a:p>
        </p:txBody>
      </p:sp>
      <p:sp>
        <p:nvSpPr>
          <p:cNvPr id="51" name="Rectangle 13"/>
          <p:cNvSpPr>
            <a:spLocks noChangeArrowheads="1"/>
          </p:cNvSpPr>
          <p:nvPr/>
        </p:nvSpPr>
        <p:spPr bwMode="auto">
          <a:xfrm>
            <a:off x="1946276"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cs typeface="Arial" pitchFamily="34" charset="0"/>
              </a:rPr>
              <a:t>201</a:t>
            </a:r>
            <a:r>
              <a:rPr lang="mn-MN" altLang="en-US" sz="1100" b="1" dirty="0">
                <a:solidFill>
                  <a:schemeClr val="bg1"/>
                </a:solidFill>
                <a:latin typeface="Arial" pitchFamily="34" charset="0"/>
                <a:cs typeface="Arial" pitchFamily="34" charset="0"/>
              </a:rPr>
              <a:t>7</a:t>
            </a:r>
            <a:r>
              <a:rPr lang="en-US" altLang="en-US" sz="1100" b="1" dirty="0">
                <a:solidFill>
                  <a:schemeClr val="bg1"/>
                </a:solidFill>
                <a:latin typeface="Arial" pitchFamily="34" charset="0"/>
                <a:cs typeface="Arial" pitchFamily="34" charset="0"/>
              </a:rPr>
              <a:t>  IX</a:t>
            </a:r>
            <a:endParaRPr lang="mn-MN" altLang="en-US" sz="1100" b="1" dirty="0">
              <a:solidFill>
                <a:schemeClr val="bg1"/>
              </a:solidFill>
              <a:latin typeface="Arial" pitchFamily="34" charset="0"/>
              <a:cs typeface="Arial" pitchFamily="34" charset="0"/>
            </a:endParaRPr>
          </a:p>
        </p:txBody>
      </p:sp>
      <p:pic>
        <p:nvPicPr>
          <p:cNvPr id="52" name="Picture 2"/>
          <p:cNvPicPr>
            <a:picLocks noChangeAspect="1" noChangeArrowheads="1"/>
          </p:cNvPicPr>
          <p:nvPr/>
        </p:nvPicPr>
        <p:blipFill>
          <a:blip r:embed="rId3" cstate="print"/>
          <a:srcRect/>
          <a:stretch>
            <a:fillRect/>
          </a:stretch>
        </p:blipFill>
        <p:spPr bwMode="auto">
          <a:xfrm>
            <a:off x="1711919" y="921544"/>
            <a:ext cx="457200" cy="457200"/>
          </a:xfrm>
          <a:prstGeom prst="rect">
            <a:avLst/>
          </a:prstGeom>
          <a:noFill/>
          <a:ln w="9525">
            <a:noFill/>
            <a:miter lim="800000"/>
            <a:headEnd/>
            <a:tailEnd/>
          </a:ln>
        </p:spPr>
      </p:pic>
      <p:sp>
        <p:nvSpPr>
          <p:cNvPr id="53" name="Rectangle 10"/>
          <p:cNvSpPr>
            <a:spLocks noChangeArrowheads="1"/>
          </p:cNvSpPr>
          <p:nvPr/>
        </p:nvSpPr>
        <p:spPr bwMode="auto">
          <a:xfrm>
            <a:off x="2310407" y="899319"/>
            <a:ext cx="3135312" cy="461962"/>
          </a:xfrm>
          <a:prstGeom prst="rect">
            <a:avLst/>
          </a:prstGeom>
          <a:noFill/>
          <a:ln w="9525">
            <a:noFill/>
            <a:miter lim="800000"/>
            <a:headEnd/>
            <a:tailEnd/>
          </a:ln>
        </p:spPr>
        <p:txBody>
          <a:bodyPr>
            <a:spAutoFit/>
          </a:bodyPr>
          <a:lstStyle/>
          <a:p>
            <a:pPr algn="ctr"/>
            <a:r>
              <a:rPr lang="mn-MN" altLang="en-US" sz="1200" b="1" dirty="0">
                <a:solidFill>
                  <a:srgbClr val="000000"/>
                </a:solidFill>
                <a:latin typeface="Arial" pitchFamily="34" charset="0"/>
                <a:cs typeface="Arial" pitchFamily="34" charset="0"/>
              </a:rPr>
              <a:t>БҮРТГЭЛТЭЙ АЖИЛГҮЙ ИРГЭД</a:t>
            </a:r>
            <a:r>
              <a:rPr lang="en-US" altLang="en-US" sz="1200" b="1" dirty="0">
                <a:solidFill>
                  <a:srgbClr val="000000"/>
                </a:solidFill>
                <a:latin typeface="Arial" pitchFamily="34" charset="0"/>
                <a:cs typeface="Arial" pitchFamily="34" charset="0"/>
              </a:rPr>
              <a:t>,  </a:t>
            </a:r>
            <a:endParaRPr lang="mn-MN" altLang="en-US" sz="1200" b="1" dirty="0">
              <a:solidFill>
                <a:srgbClr val="000000"/>
              </a:solidFill>
              <a:latin typeface="Arial" pitchFamily="34" charset="0"/>
              <a:cs typeface="Arial" pitchFamily="34" charset="0"/>
            </a:endParaRPr>
          </a:p>
          <a:p>
            <a:pPr algn="ctr"/>
            <a:r>
              <a:rPr lang="mn-MN" altLang="en-US" sz="1200" dirty="0">
                <a:solidFill>
                  <a:srgbClr val="000000"/>
                </a:solidFill>
                <a:latin typeface="Arial" pitchFamily="34" charset="0"/>
                <a:cs typeface="Arial" pitchFamily="34" charset="0"/>
              </a:rPr>
              <a:t>жил бүрийн </a:t>
            </a:r>
            <a:r>
              <a:rPr lang="en-US" altLang="en-US" sz="1200" dirty="0" smtClean="0">
                <a:solidFill>
                  <a:srgbClr val="000000"/>
                </a:solidFill>
                <a:latin typeface="Arial" pitchFamily="34" charset="0"/>
                <a:cs typeface="Arial" pitchFamily="34" charset="0"/>
              </a:rPr>
              <a:t>2-</a:t>
            </a:r>
            <a:r>
              <a:rPr lang="mn-MN" altLang="en-US" sz="1200" dirty="0">
                <a:solidFill>
                  <a:srgbClr val="000000"/>
                </a:solidFill>
                <a:latin typeface="Arial" pitchFamily="34" charset="0"/>
                <a:cs typeface="Arial" pitchFamily="34" charset="0"/>
              </a:rPr>
              <a:t>р сарын эцэст </a:t>
            </a:r>
            <a:endParaRPr lang="en-US" altLang="en-US" sz="1200" dirty="0">
              <a:solidFill>
                <a:srgbClr val="000000"/>
              </a:solidFill>
              <a:latin typeface="Arial" pitchFamily="34" charset="0"/>
              <a:cs typeface="Arial" pitchFamily="34" charset="0"/>
            </a:endParaRPr>
          </a:p>
        </p:txBody>
      </p:sp>
      <p:pic>
        <p:nvPicPr>
          <p:cNvPr id="30" name="Picture 1"/>
          <p:cNvPicPr>
            <a:picLocks noChangeAspect="1"/>
          </p:cNvPicPr>
          <p:nvPr/>
        </p:nvPicPr>
        <p:blipFill>
          <a:blip r:embed="rId4" cstate="print"/>
          <a:srcRect/>
          <a:stretch>
            <a:fillRect/>
          </a:stretch>
        </p:blipFill>
        <p:spPr bwMode="auto">
          <a:xfrm>
            <a:off x="1535113" y="1524000"/>
            <a:ext cx="4038600" cy="5159384"/>
          </a:xfrm>
          <a:prstGeom prst="rect">
            <a:avLst/>
          </a:prstGeom>
          <a:noFill/>
          <a:ln w="9525">
            <a:noFill/>
            <a:miter lim="800000"/>
            <a:headEnd/>
            <a:tailEnd/>
          </a:ln>
        </p:spPr>
      </p:pic>
      <p:sp>
        <p:nvSpPr>
          <p:cNvPr id="36" name="Rectangle 13"/>
          <p:cNvSpPr>
            <a:spLocks noChangeArrowheads="1"/>
          </p:cNvSpPr>
          <p:nvPr/>
        </p:nvSpPr>
        <p:spPr bwMode="auto">
          <a:xfrm>
            <a:off x="2011363" y="1719262"/>
            <a:ext cx="960438"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2018  III</a:t>
            </a:r>
            <a:endParaRPr lang="mn-MN" altLang="en-US" sz="1100" b="1" dirty="0">
              <a:solidFill>
                <a:schemeClr val="bg1"/>
              </a:solidFill>
              <a:latin typeface="Arial" pitchFamily="34" charset="0"/>
              <a:cs typeface="Arial" pitchFamily="34" charset="0"/>
            </a:endParaRPr>
          </a:p>
        </p:txBody>
      </p:sp>
      <p:sp>
        <p:nvSpPr>
          <p:cNvPr id="37" name="Rectangle 13"/>
          <p:cNvSpPr>
            <a:spLocks noChangeArrowheads="1"/>
          </p:cNvSpPr>
          <p:nvPr/>
        </p:nvSpPr>
        <p:spPr bwMode="auto">
          <a:xfrm>
            <a:off x="2012136" y="2171768"/>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2019 </a:t>
            </a:r>
            <a:r>
              <a:rPr lang="en-US" altLang="en-US" sz="1100" b="1" dirty="0" smtClean="0">
                <a:solidFill>
                  <a:schemeClr val="bg1"/>
                </a:solidFill>
                <a:latin typeface="Arial" pitchFamily="34" charset="0"/>
                <a:cs typeface="Arial" pitchFamily="34" charset="0"/>
              </a:rPr>
              <a:t>III</a:t>
            </a:r>
            <a:endParaRPr lang="mn-MN" altLang="en-US" sz="1100" b="1" dirty="0">
              <a:solidFill>
                <a:schemeClr val="bg1"/>
              </a:solidFill>
              <a:latin typeface="Arial" pitchFamily="34" charset="0"/>
              <a:cs typeface="Arial" pitchFamily="34" charset="0"/>
            </a:endParaRPr>
          </a:p>
        </p:txBody>
      </p:sp>
      <p:sp>
        <p:nvSpPr>
          <p:cNvPr id="38" name="Rectangle 13"/>
          <p:cNvSpPr>
            <a:spLocks noChangeArrowheads="1"/>
          </p:cNvSpPr>
          <p:nvPr/>
        </p:nvSpPr>
        <p:spPr bwMode="auto">
          <a:xfrm>
            <a:off x="2012136" y="4270194"/>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cs typeface="Arial" pitchFamily="34" charset="0"/>
              </a:rPr>
              <a:t>2020  </a:t>
            </a:r>
            <a:r>
              <a:rPr lang="en-US" altLang="en-US" sz="1100" b="1" dirty="0" smtClean="0">
                <a:solidFill>
                  <a:schemeClr val="bg1"/>
                </a:solidFill>
                <a:latin typeface="Arial" pitchFamily="34" charset="0"/>
                <a:cs typeface="Arial" pitchFamily="34" charset="0"/>
              </a:rPr>
              <a:t>III</a:t>
            </a:r>
            <a:endParaRPr lang="mn-MN" altLang="en-US" sz="1100" b="1" dirty="0">
              <a:solidFill>
                <a:schemeClr val="bg1"/>
              </a:solidFill>
              <a:latin typeface="Arial" pitchFamily="34" charset="0"/>
              <a:cs typeface="Arial" pitchFamily="34" charset="0"/>
            </a:endParaRPr>
          </a:p>
        </p:txBody>
      </p:sp>
      <p:sp>
        <p:nvSpPr>
          <p:cNvPr id="39" name="Rectangle 1"/>
          <p:cNvSpPr>
            <a:spLocks noChangeArrowheads="1"/>
          </p:cNvSpPr>
          <p:nvPr/>
        </p:nvSpPr>
        <p:spPr bwMode="auto">
          <a:xfrm>
            <a:off x="3124200" y="5105399"/>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Аймгийн хэмжээнд бүртгэлтэй ажилгүй иргэдийн </a:t>
            </a:r>
            <a:r>
              <a:rPr lang="en-US" sz="1400" b="1" dirty="0" smtClean="0">
                <a:solidFill>
                  <a:schemeClr val="bg1"/>
                </a:solidFill>
                <a:latin typeface="Arial" pitchFamily="34" charset="0"/>
                <a:cs typeface="Arial" pitchFamily="34" charset="0"/>
              </a:rPr>
              <a:t>52</a:t>
            </a:r>
            <a:r>
              <a:rPr lang="mn-MN" sz="1400" b="1" dirty="0" smtClean="0">
                <a:solidFill>
                  <a:schemeClr val="bg1"/>
                </a:solidFill>
                <a:latin typeface="Arial" pitchFamily="34" charset="0"/>
                <a:cs typeface="Arial" pitchFamily="34" charset="0"/>
              </a:rPr>
              <a:t>.</a:t>
            </a:r>
            <a:r>
              <a:rPr lang="en-US" sz="1400" b="1" dirty="0" smtClean="0">
                <a:solidFill>
                  <a:schemeClr val="bg1"/>
                </a:solidFill>
                <a:latin typeface="Arial" pitchFamily="34" charset="0"/>
                <a:cs typeface="Arial" pitchFamily="34" charset="0"/>
              </a:rPr>
              <a:t>0</a:t>
            </a:r>
            <a:r>
              <a:rPr lang="mn-MN" sz="1400" b="1" dirty="0" smtClean="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хувийг 15-34 насны залуучууд эзэлж байна.</a:t>
            </a:r>
            <a:endParaRPr lang="en-US" sz="1400" b="1" dirty="0">
              <a:solidFill>
                <a:schemeClr val="bg1"/>
              </a:solidFill>
              <a:latin typeface="Arial" pitchFamily="34" charset="0"/>
              <a:cs typeface="Arial" pitchFamily="34" charset="0"/>
            </a:endParaRPr>
          </a:p>
        </p:txBody>
      </p:sp>
      <p:sp>
        <p:nvSpPr>
          <p:cNvPr id="40" name="Rectangle 13"/>
          <p:cNvSpPr>
            <a:spLocks noChangeArrowheads="1"/>
          </p:cNvSpPr>
          <p:nvPr/>
        </p:nvSpPr>
        <p:spPr bwMode="auto">
          <a:xfrm>
            <a:off x="4203701" y="1664077"/>
            <a:ext cx="1370012" cy="338554"/>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1600" b="1" dirty="0" smtClean="0">
                <a:solidFill>
                  <a:srgbClr val="00329B"/>
                </a:solidFill>
                <a:latin typeface="Arial" pitchFamily="34" charset="0"/>
                <a:cs typeface="Arial" pitchFamily="34" charset="0"/>
              </a:rPr>
              <a:t>432</a:t>
            </a:r>
            <a:endParaRPr lang="en-US" altLang="en-US" sz="1600" b="1" dirty="0">
              <a:solidFill>
                <a:srgbClr val="00329B"/>
              </a:solidFill>
              <a:latin typeface="Arial" pitchFamily="34" charset="0"/>
              <a:cs typeface="Arial" pitchFamily="34" charset="0"/>
            </a:endParaRPr>
          </a:p>
        </p:txBody>
      </p:sp>
      <p:sp>
        <p:nvSpPr>
          <p:cNvPr id="41" name="Rectangle 13"/>
          <p:cNvSpPr>
            <a:spLocks noChangeArrowheads="1"/>
          </p:cNvSpPr>
          <p:nvPr/>
        </p:nvSpPr>
        <p:spPr bwMode="auto">
          <a:xfrm>
            <a:off x="4583113" y="2514600"/>
            <a:ext cx="1370013" cy="369332"/>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1800" b="1" dirty="0" smtClean="0">
                <a:solidFill>
                  <a:srgbClr val="00329B"/>
                </a:solidFill>
                <a:latin typeface="Arial" pitchFamily="34" charset="0"/>
                <a:cs typeface="Arial" pitchFamily="34" charset="0"/>
              </a:rPr>
              <a:t>1060</a:t>
            </a:r>
            <a:endParaRPr lang="mn-MN" altLang="en-US" sz="1800" b="1" dirty="0">
              <a:solidFill>
                <a:srgbClr val="00329B"/>
              </a:solidFill>
              <a:latin typeface="Arial" pitchFamily="34" charset="0"/>
              <a:cs typeface="Arial" pitchFamily="34" charset="0"/>
            </a:endParaRPr>
          </a:p>
        </p:txBody>
      </p:sp>
      <p:sp>
        <p:nvSpPr>
          <p:cNvPr id="42" name="Rectangle 13"/>
          <p:cNvSpPr>
            <a:spLocks noChangeArrowheads="1"/>
          </p:cNvSpPr>
          <p:nvPr/>
        </p:nvSpPr>
        <p:spPr bwMode="auto">
          <a:xfrm>
            <a:off x="4340226" y="3705255"/>
            <a:ext cx="1612900" cy="369332"/>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1800" b="1" dirty="0" smtClean="0">
                <a:solidFill>
                  <a:srgbClr val="00329B"/>
                </a:solidFill>
                <a:latin typeface="Arial" pitchFamily="34" charset="0"/>
                <a:cs typeface="Arial" pitchFamily="34" charset="0"/>
              </a:rPr>
              <a:t>661</a:t>
            </a:r>
            <a:endParaRPr lang="mn-MN" altLang="en-US" sz="1800" b="1" dirty="0">
              <a:solidFill>
                <a:srgbClr val="00329B"/>
              </a:solidFill>
              <a:latin typeface="Arial" pitchFamily="34" charset="0"/>
              <a:cs typeface="Arial" pitchFamily="34" charset="0"/>
            </a:endParaRPr>
          </a:p>
        </p:txBody>
      </p:sp>
      <p:graphicFrame>
        <p:nvGraphicFramePr>
          <p:cNvPr id="46" name="Chart 45">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000000-0008-0000-0000-000004000000}"/>
              </a:ext>
            </a:extLst>
          </p:cNvPr>
          <p:cNvGraphicFramePr/>
          <p:nvPr>
            <p:extLst>
              <p:ext uri="{D42A27DB-BD31-4B8C-83A1-F6EECF244321}">
                <p14:modId xmlns:p14="http://schemas.microsoft.com/office/powerpoint/2010/main" val="1811330881"/>
              </p:ext>
            </p:extLst>
          </p:nvPr>
        </p:nvGraphicFramePr>
        <p:xfrm>
          <a:off x="7298266" y="1524000"/>
          <a:ext cx="3750733" cy="47582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63833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37432" cy="6858000"/>
          </a:xfrm>
          <a:prstGeom prst="rect">
            <a:avLst/>
          </a:prstGeom>
        </p:spPr>
      </p:pic>
      <p:sp>
        <p:nvSpPr>
          <p:cNvPr id="7"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bg1"/>
                </a:solidFill>
                <a:latin typeface="Arial" pitchFamily="34" charset="0"/>
                <a:cs typeface="Arial" pitchFamily="34" charset="0"/>
              </a:rPr>
              <a:t>ХҮН АМ, НИЙГМИЙН ҮЗҮҮЛЭЛТ- Эрүүл мэнд</a:t>
            </a:r>
          </a:p>
        </p:txBody>
      </p:sp>
      <p:cxnSp>
        <p:nvCxnSpPr>
          <p:cNvPr id="8" name="Straight Connector 7"/>
          <p:cNvCxnSpPr/>
          <p:nvPr/>
        </p:nvCxnSpPr>
        <p:spPr>
          <a:xfrm flipH="1">
            <a:off x="6400800" y="1066800"/>
            <a:ext cx="5664" cy="551519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9" name="Picture 6"/>
          <p:cNvPicPr>
            <a:picLocks noChangeAspect="1"/>
          </p:cNvPicPr>
          <p:nvPr/>
        </p:nvPicPr>
        <p:blipFill>
          <a:blip r:embed="rId3" cstate="print"/>
          <a:srcRect/>
          <a:stretch>
            <a:fillRect/>
          </a:stretch>
        </p:blipFill>
        <p:spPr bwMode="auto">
          <a:xfrm>
            <a:off x="1150938" y="868363"/>
            <a:ext cx="4564062" cy="5946310"/>
          </a:xfrm>
          <a:prstGeom prst="rect">
            <a:avLst/>
          </a:prstGeom>
          <a:noFill/>
          <a:ln w="9525">
            <a:noFill/>
            <a:miter lim="800000"/>
            <a:headEnd/>
            <a:tailEnd/>
          </a:ln>
        </p:spPr>
      </p:pic>
      <p:pic>
        <p:nvPicPr>
          <p:cNvPr id="10" name="Picture 1"/>
          <p:cNvPicPr>
            <a:picLocks noChangeAspect="1"/>
          </p:cNvPicPr>
          <p:nvPr/>
        </p:nvPicPr>
        <p:blipFill>
          <a:blip r:embed="rId4" cstate="print"/>
          <a:srcRect/>
          <a:stretch>
            <a:fillRect/>
          </a:stretch>
        </p:blipFill>
        <p:spPr bwMode="auto">
          <a:xfrm>
            <a:off x="6553200" y="838200"/>
            <a:ext cx="4251134" cy="5511800"/>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11" name="Rectangle 13"/>
          <p:cNvSpPr>
            <a:spLocks noChangeArrowheads="1"/>
          </p:cNvSpPr>
          <p:nvPr/>
        </p:nvSpPr>
        <p:spPr bwMode="auto">
          <a:xfrm>
            <a:off x="1417638" y="3443972"/>
            <a:ext cx="958850"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2019 </a:t>
            </a:r>
            <a:r>
              <a:rPr lang="en-US" altLang="en-US" sz="1100" b="1" dirty="0" smtClean="0">
                <a:solidFill>
                  <a:schemeClr val="bg1"/>
                </a:solidFill>
                <a:latin typeface="Arial" pitchFamily="34" charset="0"/>
              </a:rPr>
              <a:t>III</a:t>
            </a:r>
            <a:endParaRPr lang="mn-MN" altLang="en-US" sz="1100" b="1" dirty="0">
              <a:solidFill>
                <a:schemeClr val="bg1"/>
              </a:solidFill>
              <a:latin typeface="Arial" pitchFamily="34" charset="0"/>
            </a:endParaRPr>
          </a:p>
        </p:txBody>
      </p:sp>
      <p:sp>
        <p:nvSpPr>
          <p:cNvPr id="13" name="Rectangle 13"/>
          <p:cNvSpPr>
            <a:spLocks noChangeArrowheads="1"/>
          </p:cNvSpPr>
          <p:nvPr/>
        </p:nvSpPr>
        <p:spPr bwMode="auto">
          <a:xfrm>
            <a:off x="3762375" y="1998663"/>
            <a:ext cx="1876425" cy="52387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800" b="1" dirty="0" smtClean="0">
                <a:solidFill>
                  <a:srgbClr val="00329B"/>
                </a:solidFill>
                <a:latin typeface="Arial" panose="020B0604020202020204" pitchFamily="34" charset="0"/>
              </a:rPr>
              <a:t>199</a:t>
            </a:r>
            <a:endParaRPr lang="mn-MN" altLang="en-US" sz="2800" b="1" dirty="0">
              <a:solidFill>
                <a:srgbClr val="00329B"/>
              </a:solidFill>
              <a:latin typeface="Arial" panose="020B0604020202020204" pitchFamily="34" charset="0"/>
            </a:endParaRPr>
          </a:p>
        </p:txBody>
      </p:sp>
      <p:sp>
        <p:nvSpPr>
          <p:cNvPr id="14" name="Rectangle 13"/>
          <p:cNvSpPr>
            <a:spLocks noChangeArrowheads="1"/>
          </p:cNvSpPr>
          <p:nvPr/>
        </p:nvSpPr>
        <p:spPr bwMode="auto">
          <a:xfrm>
            <a:off x="3911600" y="2876550"/>
            <a:ext cx="1539875" cy="584200"/>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200" b="1" dirty="0" smtClean="0">
                <a:solidFill>
                  <a:srgbClr val="00329B"/>
                </a:solidFill>
                <a:latin typeface="Arial" panose="020B0604020202020204" pitchFamily="34" charset="0"/>
              </a:rPr>
              <a:t>180</a:t>
            </a:r>
            <a:endParaRPr lang="mn-MN" altLang="en-US" sz="3200" b="1" dirty="0">
              <a:solidFill>
                <a:srgbClr val="00329B"/>
              </a:solidFill>
              <a:latin typeface="Arial" panose="020B0604020202020204" pitchFamily="34" charset="0"/>
            </a:endParaRPr>
          </a:p>
        </p:txBody>
      </p:sp>
      <p:sp>
        <p:nvSpPr>
          <p:cNvPr id="15" name="Rectangle 13"/>
          <p:cNvSpPr>
            <a:spLocks noChangeArrowheads="1"/>
          </p:cNvSpPr>
          <p:nvPr/>
        </p:nvSpPr>
        <p:spPr bwMode="auto">
          <a:xfrm>
            <a:off x="3843337" y="4002088"/>
            <a:ext cx="1612900" cy="646112"/>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600" b="1" dirty="0" smtClean="0">
                <a:solidFill>
                  <a:srgbClr val="00329B"/>
                </a:solidFill>
                <a:latin typeface="Arial" panose="020B0604020202020204" pitchFamily="34" charset="0"/>
              </a:rPr>
              <a:t>190</a:t>
            </a:r>
            <a:endParaRPr lang="mn-MN" altLang="en-US" sz="3600" b="1" dirty="0">
              <a:solidFill>
                <a:srgbClr val="00329B"/>
              </a:solidFill>
              <a:latin typeface="Arial" panose="020B0604020202020204" pitchFamily="34" charset="0"/>
            </a:endParaRPr>
          </a:p>
        </p:txBody>
      </p:sp>
      <p:sp>
        <p:nvSpPr>
          <p:cNvPr id="16" name="Rectangle 13"/>
          <p:cNvSpPr>
            <a:spLocks noChangeArrowheads="1"/>
          </p:cNvSpPr>
          <p:nvPr/>
        </p:nvSpPr>
        <p:spPr bwMode="auto">
          <a:xfrm>
            <a:off x="9324975" y="1676400"/>
            <a:ext cx="1876425" cy="52387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800" b="1" dirty="0" smtClean="0">
                <a:solidFill>
                  <a:srgbClr val="00329B"/>
                </a:solidFill>
                <a:latin typeface="Arial" panose="020B0604020202020204" pitchFamily="34" charset="0"/>
              </a:rPr>
              <a:t>201</a:t>
            </a:r>
            <a:endParaRPr lang="mn-MN" altLang="en-US" sz="2800" b="1" dirty="0">
              <a:solidFill>
                <a:srgbClr val="00329B"/>
              </a:solidFill>
              <a:latin typeface="Arial" panose="020B0604020202020204" pitchFamily="34" charset="0"/>
            </a:endParaRPr>
          </a:p>
        </p:txBody>
      </p:sp>
      <p:sp>
        <p:nvSpPr>
          <p:cNvPr id="17" name="Rectangle 13"/>
          <p:cNvSpPr>
            <a:spLocks noChangeArrowheads="1"/>
          </p:cNvSpPr>
          <p:nvPr/>
        </p:nvSpPr>
        <p:spPr bwMode="auto">
          <a:xfrm>
            <a:off x="9367837" y="2495550"/>
            <a:ext cx="1876425" cy="584200"/>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200" b="1" dirty="0" smtClean="0">
                <a:solidFill>
                  <a:srgbClr val="00329B"/>
                </a:solidFill>
                <a:latin typeface="Arial" panose="020B0604020202020204" pitchFamily="34" charset="0"/>
              </a:rPr>
              <a:t>185</a:t>
            </a:r>
            <a:endParaRPr lang="mn-MN" altLang="en-US" sz="3200" b="1" dirty="0">
              <a:solidFill>
                <a:srgbClr val="00329B"/>
              </a:solidFill>
              <a:latin typeface="Arial" panose="020B0604020202020204" pitchFamily="34" charset="0"/>
            </a:endParaRPr>
          </a:p>
        </p:txBody>
      </p:sp>
      <p:sp>
        <p:nvSpPr>
          <p:cNvPr id="18" name="Rectangle 13"/>
          <p:cNvSpPr>
            <a:spLocks noChangeArrowheads="1"/>
          </p:cNvSpPr>
          <p:nvPr/>
        </p:nvSpPr>
        <p:spPr bwMode="auto">
          <a:xfrm>
            <a:off x="9415462" y="3240088"/>
            <a:ext cx="1706563" cy="646112"/>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600" b="1" dirty="0" smtClean="0">
                <a:solidFill>
                  <a:srgbClr val="00329B"/>
                </a:solidFill>
                <a:latin typeface="Arial" panose="020B0604020202020204" pitchFamily="34" charset="0"/>
              </a:rPr>
              <a:t>190</a:t>
            </a:r>
            <a:endParaRPr lang="mn-MN" altLang="en-US" sz="3600" b="1" dirty="0">
              <a:solidFill>
                <a:srgbClr val="00329B"/>
              </a:solidFill>
              <a:latin typeface="Arial" panose="020B0604020202020204" pitchFamily="34" charset="0"/>
            </a:endParaRPr>
          </a:p>
        </p:txBody>
      </p:sp>
      <p:sp>
        <p:nvSpPr>
          <p:cNvPr id="20" name="Rectangle 13"/>
          <p:cNvSpPr>
            <a:spLocks noChangeArrowheads="1"/>
          </p:cNvSpPr>
          <p:nvPr/>
        </p:nvSpPr>
        <p:spPr bwMode="auto">
          <a:xfrm>
            <a:off x="6400800" y="1746250"/>
            <a:ext cx="2209800" cy="307975"/>
          </a:xfrm>
          <a:prstGeom prst="rect">
            <a:avLst/>
          </a:prstGeom>
          <a:noFill/>
          <a:ln w="9525">
            <a:noFill/>
            <a:miter lim="800000"/>
            <a:headEnd/>
            <a:tailEnd/>
          </a:ln>
        </p:spPr>
        <p:txBody>
          <a:bodyPr>
            <a:spAutoFit/>
          </a:bodyPr>
          <a:lstStyle/>
          <a:p>
            <a:pPr algn="ctr" fontAlgn="b"/>
            <a:r>
              <a:rPr lang="en-US" altLang="en-US" sz="1400" b="1" dirty="0" smtClean="0">
                <a:solidFill>
                  <a:schemeClr val="bg1"/>
                </a:solidFill>
                <a:latin typeface="Arial" pitchFamily="34" charset="0"/>
              </a:rPr>
              <a:t>201</a:t>
            </a:r>
            <a:r>
              <a:rPr lang="en-US" altLang="en-US" sz="1400" b="1" dirty="0">
                <a:solidFill>
                  <a:schemeClr val="bg1"/>
                </a:solidFill>
                <a:latin typeface="Arial" pitchFamily="34" charset="0"/>
              </a:rPr>
              <a:t>8</a:t>
            </a:r>
            <a:r>
              <a:rPr lang="en-US" altLang="en-US" sz="1400" b="1" dirty="0" smtClean="0">
                <a:solidFill>
                  <a:schemeClr val="bg1"/>
                </a:solidFill>
                <a:latin typeface="Arial" pitchFamily="34" charset="0"/>
              </a:rPr>
              <a:t> </a:t>
            </a:r>
            <a:r>
              <a:rPr lang="en-US" altLang="en-US" sz="1400" b="1" dirty="0" smtClean="0">
                <a:solidFill>
                  <a:schemeClr val="bg1"/>
                </a:solidFill>
                <a:latin typeface="Arial" pitchFamily="34" charset="0"/>
              </a:rPr>
              <a:t>I</a:t>
            </a:r>
            <a:r>
              <a:rPr lang="en-US" altLang="en-US" sz="1400" b="1" dirty="0">
                <a:solidFill>
                  <a:schemeClr val="bg1"/>
                </a:solidFill>
                <a:latin typeface="Arial" pitchFamily="34" charset="0"/>
              </a:rPr>
              <a:t>I</a:t>
            </a:r>
            <a:r>
              <a:rPr lang="en-US" altLang="en-US" sz="1400" b="1" dirty="0" smtClean="0">
                <a:solidFill>
                  <a:schemeClr val="bg1"/>
                </a:solidFill>
                <a:latin typeface="Arial" pitchFamily="34" charset="0"/>
              </a:rPr>
              <a:t>I</a:t>
            </a:r>
            <a:endParaRPr lang="mn-MN" altLang="en-US" sz="1400" b="1" dirty="0">
              <a:solidFill>
                <a:schemeClr val="bg1"/>
              </a:solidFill>
              <a:latin typeface="Arial" pitchFamily="34" charset="0"/>
            </a:endParaRPr>
          </a:p>
        </p:txBody>
      </p:sp>
      <p:sp>
        <p:nvSpPr>
          <p:cNvPr id="21" name="Rectangle 13"/>
          <p:cNvSpPr>
            <a:spLocks noChangeArrowheads="1"/>
          </p:cNvSpPr>
          <p:nvPr/>
        </p:nvSpPr>
        <p:spPr bwMode="auto">
          <a:xfrm>
            <a:off x="6400800" y="2171700"/>
            <a:ext cx="2209800" cy="307975"/>
          </a:xfrm>
          <a:prstGeom prst="rect">
            <a:avLst/>
          </a:prstGeom>
          <a:noFill/>
          <a:ln w="9525">
            <a:noFill/>
            <a:miter lim="800000"/>
            <a:headEnd/>
            <a:tailEnd/>
          </a:ln>
        </p:spPr>
        <p:txBody>
          <a:bodyPr>
            <a:spAutoFit/>
          </a:bodyPr>
          <a:lstStyle/>
          <a:p>
            <a:pPr algn="ctr" fontAlgn="b"/>
            <a:r>
              <a:rPr lang="en-US" altLang="en-US" sz="1400" b="1" dirty="0" smtClean="0">
                <a:solidFill>
                  <a:schemeClr val="bg1"/>
                </a:solidFill>
                <a:latin typeface="Arial" pitchFamily="34" charset="0"/>
              </a:rPr>
              <a:t>201</a:t>
            </a:r>
            <a:r>
              <a:rPr lang="en-US" altLang="en-US" sz="1400" b="1" dirty="0">
                <a:solidFill>
                  <a:schemeClr val="bg1"/>
                </a:solidFill>
                <a:latin typeface="Arial" pitchFamily="34" charset="0"/>
              </a:rPr>
              <a:t>9</a:t>
            </a:r>
            <a:r>
              <a:rPr lang="en-US" altLang="en-US" sz="1400" b="1" dirty="0" smtClean="0">
                <a:solidFill>
                  <a:schemeClr val="bg1"/>
                </a:solidFill>
                <a:latin typeface="Arial" pitchFamily="34" charset="0"/>
              </a:rPr>
              <a:t> </a:t>
            </a:r>
            <a:r>
              <a:rPr lang="en-US" altLang="en-US" sz="1400" b="1" dirty="0" smtClean="0">
                <a:solidFill>
                  <a:schemeClr val="bg1"/>
                </a:solidFill>
                <a:latin typeface="Arial" pitchFamily="34" charset="0"/>
              </a:rPr>
              <a:t>III</a:t>
            </a:r>
            <a:endParaRPr lang="mn-MN" altLang="en-US" sz="1400" b="1" dirty="0">
              <a:solidFill>
                <a:schemeClr val="bg1"/>
              </a:solidFill>
              <a:latin typeface="Arial" pitchFamily="34" charset="0"/>
            </a:endParaRPr>
          </a:p>
        </p:txBody>
      </p:sp>
      <p:sp>
        <p:nvSpPr>
          <p:cNvPr id="22" name="Rectangle 13"/>
          <p:cNvSpPr>
            <a:spLocks noChangeArrowheads="1"/>
          </p:cNvSpPr>
          <p:nvPr/>
        </p:nvSpPr>
        <p:spPr bwMode="auto">
          <a:xfrm>
            <a:off x="6400800" y="3683000"/>
            <a:ext cx="2209800" cy="307975"/>
          </a:xfrm>
          <a:prstGeom prst="rect">
            <a:avLst/>
          </a:prstGeom>
          <a:noFill/>
          <a:ln w="9525">
            <a:noFill/>
            <a:miter lim="800000"/>
            <a:headEnd/>
            <a:tailEnd/>
          </a:ln>
        </p:spPr>
        <p:txBody>
          <a:bodyPr>
            <a:spAutoFit/>
          </a:bodyPr>
          <a:lstStyle/>
          <a:p>
            <a:pPr algn="ctr" fontAlgn="b"/>
            <a:r>
              <a:rPr lang="en-US" altLang="en-US" sz="1400" b="1" dirty="0">
                <a:solidFill>
                  <a:schemeClr val="bg1"/>
                </a:solidFill>
                <a:latin typeface="Arial" pitchFamily="34" charset="0"/>
              </a:rPr>
              <a:t>201</a:t>
            </a:r>
            <a:r>
              <a:rPr lang="mn-MN" altLang="en-US" sz="1400" b="1" dirty="0">
                <a:solidFill>
                  <a:schemeClr val="bg1"/>
                </a:solidFill>
                <a:latin typeface="Arial" pitchFamily="34" charset="0"/>
              </a:rPr>
              <a:t>7</a:t>
            </a:r>
            <a:r>
              <a:rPr lang="en-US" altLang="en-US" sz="1400" b="1" dirty="0">
                <a:solidFill>
                  <a:schemeClr val="bg1"/>
                </a:solidFill>
                <a:latin typeface="Arial" pitchFamily="34" charset="0"/>
              </a:rPr>
              <a:t> </a:t>
            </a:r>
            <a:r>
              <a:rPr lang="en-US" altLang="en-US" sz="1400" b="1" dirty="0" smtClean="0">
                <a:solidFill>
                  <a:schemeClr val="bg1"/>
                </a:solidFill>
                <a:latin typeface="Arial" pitchFamily="34" charset="0"/>
              </a:rPr>
              <a:t>III</a:t>
            </a:r>
            <a:endParaRPr lang="mn-MN" altLang="en-US" sz="1400" b="1" dirty="0">
              <a:solidFill>
                <a:schemeClr val="bg1"/>
              </a:solidFill>
              <a:latin typeface="Arial" pitchFamily="34" charset="0"/>
            </a:endParaRPr>
          </a:p>
        </p:txBody>
      </p:sp>
      <p:sp>
        <p:nvSpPr>
          <p:cNvPr id="23" name="Rectangle 13"/>
          <p:cNvSpPr>
            <a:spLocks noChangeArrowheads="1"/>
          </p:cNvSpPr>
          <p:nvPr/>
        </p:nvSpPr>
        <p:spPr bwMode="auto">
          <a:xfrm>
            <a:off x="1410051" y="3816006"/>
            <a:ext cx="958850"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2020 </a:t>
            </a:r>
            <a:r>
              <a:rPr lang="en-US" altLang="en-US" sz="1100" b="1" dirty="0" smtClean="0">
                <a:solidFill>
                  <a:schemeClr val="bg1"/>
                </a:solidFill>
                <a:latin typeface="Arial" pitchFamily="34" charset="0"/>
              </a:rPr>
              <a:t>III</a:t>
            </a:r>
            <a:endParaRPr lang="mn-MN" altLang="en-US" sz="1100" b="1" dirty="0">
              <a:solidFill>
                <a:schemeClr val="bg1"/>
              </a:solidFill>
              <a:latin typeface="Arial" pitchFamily="34" charset="0"/>
            </a:endParaRPr>
          </a:p>
        </p:txBody>
      </p:sp>
      <p:sp>
        <p:nvSpPr>
          <p:cNvPr id="24" name="Rectangle 13"/>
          <p:cNvSpPr>
            <a:spLocks noChangeArrowheads="1"/>
          </p:cNvSpPr>
          <p:nvPr/>
        </p:nvSpPr>
        <p:spPr bwMode="auto">
          <a:xfrm>
            <a:off x="1410051" y="1754873"/>
            <a:ext cx="958850"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2018 </a:t>
            </a:r>
            <a:r>
              <a:rPr lang="en-US" altLang="en-US" sz="1100" b="1" dirty="0" smtClean="0">
                <a:solidFill>
                  <a:schemeClr val="bg1"/>
                </a:solidFill>
                <a:latin typeface="Arial" pitchFamily="34" charset="0"/>
              </a:rPr>
              <a:t>III</a:t>
            </a:r>
            <a:endParaRPr lang="mn-MN" altLang="en-US" sz="1100" b="1" dirty="0">
              <a:solidFill>
                <a:schemeClr val="bg1"/>
              </a:solidFill>
              <a:latin typeface="Arial" pitchFamily="34" charset="0"/>
            </a:endParaRPr>
          </a:p>
        </p:txBody>
      </p:sp>
      <p:sp>
        <p:nvSpPr>
          <p:cNvPr id="25" name="Rectangle 1"/>
          <p:cNvSpPr>
            <a:spLocks noChangeArrowheads="1"/>
          </p:cNvSpPr>
          <p:nvPr/>
        </p:nvSpPr>
        <p:spPr bwMode="auto">
          <a:xfrm>
            <a:off x="2819400" y="4657725"/>
            <a:ext cx="2667000" cy="1569660"/>
          </a:xfrm>
          <a:prstGeom prst="rect">
            <a:avLst/>
          </a:prstGeom>
          <a:noFill/>
          <a:ln w="9525">
            <a:noFill/>
            <a:miter lim="800000"/>
            <a:headEnd/>
            <a:tailEnd/>
          </a:ln>
        </p:spPr>
        <p:txBody>
          <a:bodyPr wrap="square">
            <a:spAutoFit/>
          </a:bodyPr>
          <a:lstStyle/>
          <a:p>
            <a:pPr algn="just"/>
            <a:r>
              <a:rPr lang="mn-MN" sz="1200" b="1" dirty="0">
                <a:solidFill>
                  <a:schemeClr val="bg1"/>
                </a:solidFill>
                <a:latin typeface="Arial" pitchFamily="34" charset="0"/>
              </a:rPr>
              <a:t> </a:t>
            </a:r>
          </a:p>
          <a:p>
            <a:pPr algn="just"/>
            <a:r>
              <a:rPr lang="mn-MN" sz="1200" b="1" dirty="0" smtClean="0">
                <a:solidFill>
                  <a:schemeClr val="bg1"/>
                </a:solidFill>
                <a:latin typeface="Arial" pitchFamily="34" charset="0"/>
              </a:rPr>
              <a:t>20</a:t>
            </a:r>
            <a:r>
              <a:rPr lang="en-US" sz="1200" b="1" dirty="0" smtClean="0">
                <a:solidFill>
                  <a:schemeClr val="bg1"/>
                </a:solidFill>
                <a:latin typeface="Arial" pitchFamily="34" charset="0"/>
              </a:rPr>
              <a:t>20</a:t>
            </a:r>
            <a:r>
              <a:rPr lang="mn-MN" sz="1200" b="1" dirty="0" smtClean="0">
                <a:solidFill>
                  <a:schemeClr val="bg1"/>
                </a:solidFill>
                <a:latin typeface="Arial" pitchFamily="34" charset="0"/>
              </a:rPr>
              <a:t> </a:t>
            </a:r>
            <a:r>
              <a:rPr lang="mn-MN" sz="1200" b="1" dirty="0">
                <a:solidFill>
                  <a:schemeClr val="bg1"/>
                </a:solidFill>
                <a:latin typeface="Arial" pitchFamily="34" charset="0"/>
              </a:rPr>
              <a:t>оны </a:t>
            </a:r>
            <a:r>
              <a:rPr lang="en-US" sz="1200" b="1" dirty="0" smtClean="0">
                <a:solidFill>
                  <a:schemeClr val="bg1"/>
                </a:solidFill>
                <a:latin typeface="Arial" pitchFamily="34" charset="0"/>
              </a:rPr>
              <a:t>1-</a:t>
            </a:r>
            <a:r>
              <a:rPr lang="mn-MN" sz="1200" b="1" dirty="0" smtClean="0">
                <a:solidFill>
                  <a:schemeClr val="bg1"/>
                </a:solidFill>
                <a:latin typeface="Arial" pitchFamily="34" charset="0"/>
              </a:rPr>
              <a:t>улирлын байдлаар </a:t>
            </a:r>
            <a:r>
              <a:rPr lang="en-US" sz="1200" b="1" dirty="0" smtClean="0">
                <a:solidFill>
                  <a:schemeClr val="bg1"/>
                </a:solidFill>
                <a:latin typeface="Arial" pitchFamily="34" charset="0"/>
              </a:rPr>
              <a:t>1</a:t>
            </a:r>
            <a:r>
              <a:rPr lang="mn-MN" sz="1200" b="1" dirty="0" smtClean="0">
                <a:solidFill>
                  <a:schemeClr val="bg1"/>
                </a:solidFill>
                <a:latin typeface="Arial" pitchFamily="34" charset="0"/>
              </a:rPr>
              <a:t>90 </a:t>
            </a:r>
            <a:r>
              <a:rPr lang="mn-MN" sz="1200" b="1" dirty="0">
                <a:solidFill>
                  <a:schemeClr val="bg1"/>
                </a:solidFill>
                <a:latin typeface="Arial" pitchFamily="34" charset="0"/>
              </a:rPr>
              <a:t>эх амаржиж,  </a:t>
            </a:r>
            <a:r>
              <a:rPr lang="en-US" sz="1200" b="1" dirty="0" smtClean="0">
                <a:solidFill>
                  <a:schemeClr val="bg1"/>
                </a:solidFill>
                <a:latin typeface="Arial" pitchFamily="34" charset="0"/>
              </a:rPr>
              <a:t>1</a:t>
            </a:r>
            <a:r>
              <a:rPr lang="mn-MN" sz="1200" b="1" dirty="0" smtClean="0">
                <a:solidFill>
                  <a:schemeClr val="bg1"/>
                </a:solidFill>
                <a:latin typeface="Arial" pitchFamily="34" charset="0"/>
              </a:rPr>
              <a:t>90</a:t>
            </a:r>
            <a:r>
              <a:rPr lang="en-US" sz="1200" b="1" dirty="0" smtClean="0">
                <a:solidFill>
                  <a:schemeClr val="bg1"/>
                </a:solidFill>
                <a:latin typeface="Arial" pitchFamily="34" charset="0"/>
              </a:rPr>
              <a:t> </a:t>
            </a:r>
            <a:r>
              <a:rPr lang="mn-MN" sz="1200" b="1" dirty="0" smtClean="0">
                <a:solidFill>
                  <a:schemeClr val="bg1"/>
                </a:solidFill>
                <a:latin typeface="Arial" pitchFamily="34" charset="0"/>
              </a:rPr>
              <a:t>хүүхэд </a:t>
            </a:r>
            <a:r>
              <a:rPr lang="mn-MN" sz="1200" b="1" dirty="0">
                <a:solidFill>
                  <a:schemeClr val="bg1"/>
                </a:solidFill>
                <a:latin typeface="Arial" pitchFamily="34" charset="0"/>
              </a:rPr>
              <a:t>төрүүлсэн нь өмнөх өмнөх оны мөн үеэс амаржсан эх </a:t>
            </a:r>
            <a:r>
              <a:rPr lang="en-US" sz="1200" b="1" dirty="0" smtClean="0">
                <a:solidFill>
                  <a:schemeClr val="bg1"/>
                </a:solidFill>
                <a:latin typeface="Arial" pitchFamily="34" charset="0"/>
              </a:rPr>
              <a:t>1</a:t>
            </a:r>
            <a:r>
              <a:rPr lang="mn-MN" sz="1200" b="1" dirty="0" smtClean="0">
                <a:solidFill>
                  <a:schemeClr val="bg1"/>
                </a:solidFill>
                <a:latin typeface="Arial" pitchFamily="34" charset="0"/>
              </a:rPr>
              <a:t>0 (</a:t>
            </a:r>
            <a:r>
              <a:rPr lang="mn-MN" sz="1200" b="1" dirty="0">
                <a:solidFill>
                  <a:schemeClr val="bg1"/>
                </a:solidFill>
                <a:latin typeface="Arial" pitchFamily="34" charset="0"/>
              </a:rPr>
              <a:t>5</a:t>
            </a:r>
            <a:r>
              <a:rPr lang="en-US" sz="1200" b="1" dirty="0" smtClean="0">
                <a:solidFill>
                  <a:schemeClr val="bg1"/>
                </a:solidFill>
                <a:latin typeface="Arial" pitchFamily="34" charset="0"/>
              </a:rPr>
              <a:t>.</a:t>
            </a:r>
            <a:r>
              <a:rPr lang="mn-MN" sz="1200" b="1" dirty="0" smtClean="0">
                <a:solidFill>
                  <a:schemeClr val="bg1"/>
                </a:solidFill>
                <a:latin typeface="Arial" pitchFamily="34" charset="0"/>
              </a:rPr>
              <a:t>5%)-</a:t>
            </a:r>
            <a:r>
              <a:rPr lang="mn-MN" sz="1200" b="1" dirty="0">
                <a:solidFill>
                  <a:schemeClr val="bg1"/>
                </a:solidFill>
                <a:latin typeface="Arial" pitchFamily="34" charset="0"/>
              </a:rPr>
              <a:t>оор, амьд төрсөн  хүүхэд</a:t>
            </a:r>
            <a:r>
              <a:rPr lang="en-US" sz="1200" b="1" dirty="0">
                <a:solidFill>
                  <a:schemeClr val="bg1"/>
                </a:solidFill>
                <a:latin typeface="Arial" pitchFamily="34" charset="0"/>
              </a:rPr>
              <a:t> </a:t>
            </a:r>
            <a:r>
              <a:rPr lang="mn-MN" sz="1200" b="1" dirty="0" smtClean="0">
                <a:solidFill>
                  <a:schemeClr val="bg1"/>
                </a:solidFill>
                <a:latin typeface="Arial" pitchFamily="34" charset="0"/>
              </a:rPr>
              <a:t>5 </a:t>
            </a:r>
            <a:r>
              <a:rPr lang="mn-MN" sz="1200" b="1" dirty="0" smtClean="0">
                <a:solidFill>
                  <a:schemeClr val="bg1"/>
                </a:solidFill>
                <a:latin typeface="Arial" pitchFamily="34" charset="0"/>
              </a:rPr>
              <a:t>(</a:t>
            </a:r>
            <a:r>
              <a:rPr lang="en-US" sz="1200" b="1" dirty="0" smtClean="0">
                <a:solidFill>
                  <a:schemeClr val="bg1"/>
                </a:solidFill>
                <a:latin typeface="Arial" pitchFamily="34" charset="0"/>
              </a:rPr>
              <a:t>2.</a:t>
            </a:r>
            <a:r>
              <a:rPr lang="mn-MN" sz="1200" b="1" dirty="0" smtClean="0">
                <a:solidFill>
                  <a:schemeClr val="bg1"/>
                </a:solidFill>
                <a:latin typeface="Arial" pitchFamily="34" charset="0"/>
              </a:rPr>
              <a:t>7%)-</a:t>
            </a:r>
            <a:r>
              <a:rPr lang="mn-MN" sz="1200" b="1" dirty="0">
                <a:solidFill>
                  <a:schemeClr val="bg1"/>
                </a:solidFill>
                <a:latin typeface="Arial" pitchFamily="34" charset="0"/>
              </a:rPr>
              <a:t>ээр буурчээ. </a:t>
            </a:r>
            <a:endParaRPr lang="en-US" sz="1200" b="1" dirty="0">
              <a:solidFill>
                <a:schemeClr val="bg1"/>
              </a:solidFill>
              <a:latin typeface="Arial" pitchFamily="34" charset="0"/>
            </a:endParaRPr>
          </a:p>
          <a:p>
            <a:pPr algn="just"/>
            <a:endParaRPr lang="en-US" sz="1200" b="1" dirty="0">
              <a:solidFill>
                <a:schemeClr val="bg1"/>
              </a:solidFill>
              <a:latin typeface="Arial" pitchFamily="34" charset="0"/>
            </a:endParaRPr>
          </a:p>
        </p:txBody>
      </p:sp>
      <p:sp>
        <p:nvSpPr>
          <p:cNvPr id="26" name="Rectangle 1"/>
          <p:cNvSpPr>
            <a:spLocks noChangeArrowheads="1"/>
          </p:cNvSpPr>
          <p:nvPr/>
        </p:nvSpPr>
        <p:spPr bwMode="auto">
          <a:xfrm>
            <a:off x="7715249" y="4862899"/>
            <a:ext cx="2733675" cy="646331"/>
          </a:xfrm>
          <a:prstGeom prst="rect">
            <a:avLst/>
          </a:prstGeom>
          <a:noFill/>
          <a:ln w="9525">
            <a:noFill/>
            <a:miter lim="800000"/>
            <a:headEnd/>
            <a:tailEnd/>
          </a:ln>
        </p:spPr>
        <p:txBody>
          <a:bodyPr wrap="square">
            <a:spAutoFit/>
          </a:bodyPr>
          <a:lstStyle/>
          <a:p>
            <a:pPr algn="just">
              <a:spcBef>
                <a:spcPts val="750"/>
              </a:spcBef>
            </a:pPr>
            <a:r>
              <a:rPr lang="mn-MN" sz="1200" b="1" dirty="0">
                <a:solidFill>
                  <a:schemeClr val="bg1"/>
                </a:solidFill>
                <a:latin typeface="Arial" pitchFamily="34" charset="0"/>
                <a:cs typeface="Arial" pitchFamily="34" charset="0"/>
              </a:rPr>
              <a:t>Нялхсын эндэгдэл Булган аймагт </a:t>
            </a:r>
            <a:r>
              <a:rPr lang="mn-MN" sz="1200" b="1" dirty="0" smtClean="0">
                <a:solidFill>
                  <a:schemeClr val="bg1"/>
                </a:solidFill>
                <a:latin typeface="Arial" pitchFamily="34" charset="0"/>
                <a:cs typeface="Arial" pitchFamily="34" charset="0"/>
              </a:rPr>
              <a:t>20</a:t>
            </a:r>
            <a:r>
              <a:rPr lang="en-US" sz="1200" b="1" dirty="0" smtClean="0">
                <a:solidFill>
                  <a:schemeClr val="bg1"/>
                </a:solidFill>
                <a:latin typeface="Arial" pitchFamily="34" charset="0"/>
                <a:cs typeface="Arial" pitchFamily="34" charset="0"/>
              </a:rPr>
              <a:t>20</a:t>
            </a:r>
            <a:r>
              <a:rPr lang="mn-MN" sz="1200" b="1" dirty="0" smtClean="0">
                <a:solidFill>
                  <a:schemeClr val="bg1"/>
                </a:solidFill>
                <a:latin typeface="Arial" pitchFamily="34" charset="0"/>
                <a:cs typeface="Arial" pitchFamily="34" charset="0"/>
              </a:rPr>
              <a:t> </a:t>
            </a:r>
            <a:r>
              <a:rPr lang="mn-MN" sz="1200" b="1" dirty="0">
                <a:solidFill>
                  <a:schemeClr val="bg1"/>
                </a:solidFill>
                <a:latin typeface="Arial" pitchFamily="34" charset="0"/>
                <a:cs typeface="Arial" pitchFamily="34" charset="0"/>
              </a:rPr>
              <a:t>оны </a:t>
            </a:r>
            <a:r>
              <a:rPr lang="en-US" sz="1200" b="1" dirty="0" smtClean="0">
                <a:solidFill>
                  <a:schemeClr val="bg1"/>
                </a:solidFill>
                <a:latin typeface="Arial" pitchFamily="34" charset="0"/>
                <a:cs typeface="Arial" pitchFamily="34" charset="0"/>
              </a:rPr>
              <a:t>1-</a:t>
            </a:r>
            <a:r>
              <a:rPr lang="mn-MN" sz="1200" b="1" dirty="0" smtClean="0">
                <a:solidFill>
                  <a:schemeClr val="bg1"/>
                </a:solidFill>
                <a:latin typeface="Arial" pitchFamily="34" charset="0"/>
                <a:cs typeface="Arial" pitchFamily="34" charset="0"/>
              </a:rPr>
              <a:t>р улирлын </a:t>
            </a:r>
            <a:r>
              <a:rPr lang="mn-MN" sz="1200" b="1" dirty="0" smtClean="0">
                <a:solidFill>
                  <a:schemeClr val="bg1"/>
                </a:solidFill>
                <a:latin typeface="Arial" pitchFamily="34" charset="0"/>
                <a:cs typeface="Arial" pitchFamily="34" charset="0"/>
              </a:rPr>
              <a:t> </a:t>
            </a:r>
            <a:r>
              <a:rPr lang="mn-MN" sz="1200" b="1" dirty="0">
                <a:solidFill>
                  <a:schemeClr val="bg1"/>
                </a:solidFill>
                <a:latin typeface="Arial" pitchFamily="34" charset="0"/>
                <a:cs typeface="Arial" pitchFamily="34" charset="0"/>
              </a:rPr>
              <a:t>байдлаар </a:t>
            </a:r>
            <a:r>
              <a:rPr lang="en-US" sz="1200" b="1" dirty="0">
                <a:solidFill>
                  <a:schemeClr val="bg1"/>
                </a:solidFill>
                <a:latin typeface="Arial" pitchFamily="34" charset="0"/>
                <a:cs typeface="Arial" pitchFamily="34" charset="0"/>
              </a:rPr>
              <a:t> </a:t>
            </a:r>
            <a:r>
              <a:rPr lang="mn-MN" sz="1200" b="1" dirty="0" smtClean="0">
                <a:solidFill>
                  <a:schemeClr val="bg1"/>
                </a:solidFill>
                <a:latin typeface="Arial" pitchFamily="34" charset="0"/>
                <a:cs typeface="Arial" pitchFamily="34" charset="0"/>
              </a:rPr>
              <a:t> 2 гарсан  </a:t>
            </a:r>
            <a:r>
              <a:rPr lang="mn-MN" sz="1200" b="1" dirty="0">
                <a:solidFill>
                  <a:schemeClr val="bg1"/>
                </a:solidFill>
                <a:latin typeface="Arial" pitchFamily="34" charset="0"/>
                <a:cs typeface="Arial" pitchFamily="34" charset="0"/>
              </a:rPr>
              <a:t>байна.</a:t>
            </a:r>
          </a:p>
        </p:txBody>
      </p:sp>
    </p:spTree>
    <p:extLst>
      <p:ext uri="{BB962C8B-B14F-4D97-AF65-F5344CB8AC3E}">
        <p14:creationId xmlns:p14="http://schemas.microsoft.com/office/powerpoint/2010/main" val="637118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68" y="0"/>
            <a:ext cx="12137432" cy="6858000"/>
          </a:xfrm>
          <a:prstGeom prst="rect">
            <a:avLst/>
          </a:prstGeom>
        </p:spPr>
      </p:pic>
      <p:pic>
        <p:nvPicPr>
          <p:cNvPr id="6" name="Picture 5"/>
          <p:cNvPicPr>
            <a:picLocks noChangeAspect="1"/>
          </p:cNvPicPr>
          <p:nvPr/>
        </p:nvPicPr>
        <p:blipFill>
          <a:blip r:embed="rId3" cstate="print"/>
          <a:srcRect/>
          <a:stretch>
            <a:fillRect/>
          </a:stretch>
        </p:blipFill>
        <p:spPr bwMode="auto">
          <a:xfrm>
            <a:off x="1169602" y="838200"/>
            <a:ext cx="4349750" cy="6019800"/>
          </a:xfrm>
          <a:prstGeom prst="rect">
            <a:avLst/>
          </a:prstGeom>
          <a:noFill/>
          <a:ln w="9525">
            <a:noFill/>
            <a:miter lim="800000"/>
            <a:headEnd/>
            <a:tailEnd/>
          </a:ln>
        </p:spPr>
      </p:pic>
      <p:sp>
        <p:nvSpPr>
          <p:cNvPr id="7" name="Rectangle 13"/>
          <p:cNvSpPr>
            <a:spLocks noChangeArrowheads="1"/>
          </p:cNvSpPr>
          <p:nvPr/>
        </p:nvSpPr>
        <p:spPr bwMode="auto">
          <a:xfrm>
            <a:off x="3762375" y="1524000"/>
            <a:ext cx="1876425" cy="523875"/>
          </a:xfrm>
          <a:prstGeom prst="rect">
            <a:avLst/>
          </a:prstGeom>
          <a:noFill/>
          <a:ln w="9525">
            <a:noFill/>
            <a:miter lim="800000"/>
            <a:headEnd/>
            <a:tailEnd/>
          </a:ln>
        </p:spPr>
        <p:txBody>
          <a:bodyPr>
            <a:spAutoFit/>
          </a:bodyPr>
          <a:lstStyle/>
          <a:p>
            <a:pPr algn="ctr" fontAlgn="b"/>
            <a:r>
              <a:rPr lang="en-US" altLang="en-US" sz="2800" b="1" dirty="0" smtClean="0">
                <a:solidFill>
                  <a:srgbClr val="CC0000"/>
                </a:solidFill>
                <a:latin typeface="Arial" pitchFamily="34" charset="0"/>
              </a:rPr>
              <a:t>69</a:t>
            </a:r>
            <a:endParaRPr lang="mn-MN" altLang="en-US" sz="2800" b="1" dirty="0">
              <a:solidFill>
                <a:srgbClr val="CC0000"/>
              </a:solidFill>
              <a:latin typeface="Arial" pitchFamily="34" charset="0"/>
            </a:endParaRPr>
          </a:p>
        </p:txBody>
      </p:sp>
      <p:sp>
        <p:nvSpPr>
          <p:cNvPr id="8" name="Rectangle 13"/>
          <p:cNvSpPr>
            <a:spLocks noChangeArrowheads="1"/>
          </p:cNvSpPr>
          <p:nvPr/>
        </p:nvSpPr>
        <p:spPr bwMode="auto">
          <a:xfrm>
            <a:off x="3803650" y="2405062"/>
            <a:ext cx="1876425" cy="584200"/>
          </a:xfrm>
          <a:prstGeom prst="rect">
            <a:avLst/>
          </a:prstGeom>
          <a:noFill/>
          <a:ln w="9525">
            <a:noFill/>
            <a:miter lim="800000"/>
            <a:headEnd/>
            <a:tailEnd/>
          </a:ln>
        </p:spPr>
        <p:txBody>
          <a:bodyPr>
            <a:spAutoFit/>
          </a:bodyPr>
          <a:lstStyle/>
          <a:p>
            <a:pPr algn="ctr" fontAlgn="b"/>
            <a:r>
              <a:rPr lang="en-US" altLang="en-US" sz="3200" b="1" dirty="0" smtClean="0">
                <a:solidFill>
                  <a:srgbClr val="C00000"/>
                </a:solidFill>
                <a:latin typeface="Arial" pitchFamily="34" charset="0"/>
              </a:rPr>
              <a:t>120</a:t>
            </a:r>
            <a:endParaRPr lang="mn-MN" altLang="en-US" sz="3200" b="1" dirty="0">
              <a:solidFill>
                <a:srgbClr val="C00000"/>
              </a:solidFill>
              <a:latin typeface="Arial" pitchFamily="34" charset="0"/>
            </a:endParaRPr>
          </a:p>
        </p:txBody>
      </p:sp>
      <p:sp>
        <p:nvSpPr>
          <p:cNvPr id="9" name="Rectangle 13"/>
          <p:cNvSpPr>
            <a:spLocks noChangeArrowheads="1"/>
          </p:cNvSpPr>
          <p:nvPr/>
        </p:nvSpPr>
        <p:spPr bwMode="auto">
          <a:xfrm>
            <a:off x="3810000" y="3240087"/>
            <a:ext cx="1876425" cy="646113"/>
          </a:xfrm>
          <a:prstGeom prst="rect">
            <a:avLst/>
          </a:prstGeom>
          <a:noFill/>
          <a:ln w="9525">
            <a:noFill/>
            <a:miter lim="800000"/>
            <a:headEnd/>
            <a:tailEnd/>
          </a:ln>
        </p:spPr>
        <p:txBody>
          <a:bodyPr>
            <a:spAutoFit/>
          </a:bodyPr>
          <a:lstStyle/>
          <a:p>
            <a:pPr algn="ctr" fontAlgn="b"/>
            <a:r>
              <a:rPr lang="en-US" altLang="en-US" sz="3600" b="1" dirty="0" smtClean="0">
                <a:solidFill>
                  <a:srgbClr val="C00000"/>
                </a:solidFill>
                <a:latin typeface="Arial" pitchFamily="34" charset="0"/>
              </a:rPr>
              <a:t>121</a:t>
            </a:r>
            <a:endParaRPr lang="mn-MN" altLang="en-US" sz="3600" b="1" dirty="0">
              <a:solidFill>
                <a:srgbClr val="C00000"/>
              </a:solidFill>
              <a:latin typeface="Arial" pitchFamily="34" charset="0"/>
            </a:endParaRPr>
          </a:p>
        </p:txBody>
      </p:sp>
      <p:sp>
        <p:nvSpPr>
          <p:cNvPr id="10" name="Rectangle 12"/>
          <p:cNvSpPr>
            <a:spLocks noChangeArrowheads="1"/>
          </p:cNvSpPr>
          <p:nvPr/>
        </p:nvSpPr>
        <p:spPr bwMode="auto">
          <a:xfrm>
            <a:off x="1479550" y="4881448"/>
            <a:ext cx="3663950" cy="1754326"/>
          </a:xfrm>
          <a:prstGeom prst="rect">
            <a:avLst/>
          </a:prstGeom>
          <a:noFill/>
          <a:ln w="9525">
            <a:noFill/>
            <a:miter lim="800000"/>
            <a:headEnd/>
            <a:tailEnd/>
          </a:ln>
        </p:spPr>
        <p:txBody>
          <a:bodyPr wrap="square">
            <a:spAutoFit/>
          </a:bodyPr>
          <a:lstStyle/>
          <a:p>
            <a:pPr algn="just"/>
            <a:r>
              <a:rPr lang="mn-MN" dirty="0" smtClean="0">
                <a:solidFill>
                  <a:schemeClr val="bg1"/>
                </a:solidFill>
                <a:latin typeface="Arial" panose="020B0604020202020204" pitchFamily="34" charset="0"/>
                <a:cs typeface="Arial" panose="020B0604020202020204" pitchFamily="34" charset="0"/>
              </a:rPr>
              <a:t>Аймгийн хэмжээгээр </a:t>
            </a:r>
            <a:r>
              <a:rPr lang="en-US" dirty="0" smtClean="0">
                <a:solidFill>
                  <a:schemeClr val="bg1"/>
                </a:solidFill>
                <a:latin typeface="Arial" panose="020B0604020202020204" pitchFamily="34" charset="0"/>
                <a:cs typeface="Arial" panose="020B0604020202020204" pitchFamily="34" charset="0"/>
              </a:rPr>
              <a:t>206</a:t>
            </a:r>
            <a:r>
              <a:rPr lang="mn-MN" dirty="0" smtClean="0">
                <a:solidFill>
                  <a:schemeClr val="bg1"/>
                </a:solidFill>
                <a:latin typeface="Arial" panose="020B0604020202020204" pitchFamily="34" charset="0"/>
                <a:cs typeface="Arial" panose="020B0604020202020204" pitchFamily="34" charset="0"/>
              </a:rPr>
              <a:t> </a:t>
            </a:r>
            <a:r>
              <a:rPr lang="mn-MN" dirty="0" smtClean="0">
                <a:solidFill>
                  <a:schemeClr val="bg1"/>
                </a:solidFill>
                <a:latin typeface="Arial" panose="020B0604020202020204" pitchFamily="34" charset="0"/>
                <a:cs typeface="Arial" panose="020B0604020202020204" pitchFamily="34" charset="0"/>
              </a:rPr>
              <a:t>хүн эрүүлжүүлэгдэж, </a:t>
            </a:r>
            <a:r>
              <a:rPr lang="en-US" dirty="0" smtClean="0">
                <a:solidFill>
                  <a:schemeClr val="bg1"/>
                </a:solidFill>
                <a:latin typeface="Arial" panose="020B0604020202020204" pitchFamily="34" charset="0"/>
                <a:cs typeface="Arial" panose="020B0604020202020204" pitchFamily="34" charset="0"/>
              </a:rPr>
              <a:t>78</a:t>
            </a:r>
            <a:r>
              <a:rPr lang="mn-MN" dirty="0" smtClean="0">
                <a:solidFill>
                  <a:schemeClr val="bg1"/>
                </a:solidFill>
                <a:latin typeface="Arial" panose="020B0604020202020204" pitchFamily="34" charset="0"/>
                <a:cs typeface="Arial" panose="020B0604020202020204" pitchFamily="34" charset="0"/>
              </a:rPr>
              <a:t> </a:t>
            </a:r>
            <a:r>
              <a:rPr lang="mn-MN" dirty="0" smtClean="0">
                <a:solidFill>
                  <a:schemeClr val="bg1"/>
                </a:solidFill>
                <a:latin typeface="Arial" panose="020B0604020202020204" pitchFamily="34" charset="0"/>
                <a:cs typeface="Arial" panose="020B0604020202020204" pitchFamily="34" charset="0"/>
              </a:rPr>
              <a:t>хүн захиргааны журмаар, </a:t>
            </a:r>
            <a:r>
              <a:rPr lang="en-US" dirty="0" smtClean="0">
                <a:solidFill>
                  <a:schemeClr val="bg1"/>
                </a:solidFill>
                <a:latin typeface="Arial" panose="020B0604020202020204" pitchFamily="34" charset="0"/>
                <a:cs typeface="Arial" panose="020B0604020202020204" pitchFamily="34" charset="0"/>
              </a:rPr>
              <a:t>79</a:t>
            </a:r>
            <a:r>
              <a:rPr lang="mn-MN" dirty="0" smtClean="0">
                <a:solidFill>
                  <a:schemeClr val="bg1"/>
                </a:solidFill>
                <a:latin typeface="Arial" panose="020B0604020202020204" pitchFamily="34" charset="0"/>
                <a:cs typeface="Arial" panose="020B0604020202020204" pitchFamily="34" charset="0"/>
              </a:rPr>
              <a:t> </a:t>
            </a:r>
            <a:r>
              <a:rPr lang="mn-MN" dirty="0" smtClean="0">
                <a:solidFill>
                  <a:schemeClr val="bg1"/>
                </a:solidFill>
                <a:latin typeface="Arial" panose="020B0604020202020204" pitchFamily="34" charset="0"/>
                <a:cs typeface="Arial" panose="020B0604020202020204" pitchFamily="34" charset="0"/>
              </a:rPr>
              <a:t>иргэн тээврийн хэрэгсэл жолоодох эрхээ хасуулж, торгуулсан байна. </a:t>
            </a:r>
            <a:endParaRPr lang="mn-MN" dirty="0">
              <a:solidFill>
                <a:schemeClr val="bg1"/>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5943600" y="1047750"/>
            <a:ext cx="0" cy="558165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943600" y="3962400"/>
            <a:ext cx="57150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4" cstate="print"/>
          <a:srcRect/>
          <a:stretch>
            <a:fillRect/>
          </a:stretch>
        </p:blipFill>
        <p:spPr bwMode="auto">
          <a:xfrm>
            <a:off x="5705989" y="3750276"/>
            <a:ext cx="523875" cy="457200"/>
          </a:xfrm>
          <a:prstGeom prst="rect">
            <a:avLst/>
          </a:prstGeom>
          <a:noFill/>
          <a:ln w="9525">
            <a:noFill/>
            <a:miter lim="800000"/>
            <a:headEnd/>
            <a:tailEnd/>
          </a:ln>
        </p:spPr>
      </p:pic>
      <p:sp>
        <p:nvSpPr>
          <p:cNvPr id="1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bg1"/>
                </a:solidFill>
                <a:latin typeface="Arial" pitchFamily="34" charset="0"/>
                <a:cs typeface="Arial" pitchFamily="34" charset="0"/>
              </a:rPr>
              <a:t>ХҮН АМ, НИЙГМИЙН ҮЗҮҮЛЭЛТ- Гэмт хэрэг</a:t>
            </a:r>
          </a:p>
        </p:txBody>
      </p:sp>
      <p:sp>
        <p:nvSpPr>
          <p:cNvPr id="18" name="Rectangle 13"/>
          <p:cNvSpPr>
            <a:spLocks noChangeArrowheads="1"/>
          </p:cNvSpPr>
          <p:nvPr/>
        </p:nvSpPr>
        <p:spPr bwMode="auto">
          <a:xfrm>
            <a:off x="1459478" y="2207954"/>
            <a:ext cx="958850"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2019 </a:t>
            </a:r>
            <a:r>
              <a:rPr lang="en-US" altLang="en-US" sz="1100" b="1" dirty="0" smtClean="0">
                <a:solidFill>
                  <a:schemeClr val="bg1"/>
                </a:solidFill>
                <a:latin typeface="Arial" pitchFamily="34" charset="0"/>
              </a:rPr>
              <a:t>III</a:t>
            </a:r>
            <a:endParaRPr lang="mn-MN" altLang="en-US" sz="1100" b="1" dirty="0">
              <a:solidFill>
                <a:schemeClr val="bg1"/>
              </a:solidFill>
              <a:latin typeface="Arial" pitchFamily="34" charset="0"/>
            </a:endParaRPr>
          </a:p>
        </p:txBody>
      </p:sp>
      <p:sp>
        <p:nvSpPr>
          <p:cNvPr id="19" name="Rectangle 13"/>
          <p:cNvSpPr>
            <a:spLocks noChangeArrowheads="1"/>
          </p:cNvSpPr>
          <p:nvPr/>
        </p:nvSpPr>
        <p:spPr bwMode="auto">
          <a:xfrm>
            <a:off x="1562451" y="1907273"/>
            <a:ext cx="958850"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rPr>
              <a:t>2015 I</a:t>
            </a:r>
            <a:endParaRPr lang="mn-MN" altLang="en-US" sz="1100" b="1" dirty="0">
              <a:solidFill>
                <a:schemeClr val="bg1"/>
              </a:solidFill>
              <a:latin typeface="Arial" pitchFamily="34" charset="0"/>
            </a:endParaRPr>
          </a:p>
        </p:txBody>
      </p:sp>
      <p:sp>
        <p:nvSpPr>
          <p:cNvPr id="20" name="Rectangle 13"/>
          <p:cNvSpPr>
            <a:spLocks noChangeArrowheads="1"/>
          </p:cNvSpPr>
          <p:nvPr/>
        </p:nvSpPr>
        <p:spPr bwMode="auto">
          <a:xfrm>
            <a:off x="1533619" y="3871997"/>
            <a:ext cx="958850"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2020 </a:t>
            </a:r>
            <a:r>
              <a:rPr lang="en-US" altLang="en-US" sz="1100" b="1" dirty="0" smtClean="0">
                <a:solidFill>
                  <a:schemeClr val="bg1"/>
                </a:solidFill>
                <a:latin typeface="Arial" pitchFamily="34" charset="0"/>
              </a:rPr>
              <a:t>III</a:t>
            </a:r>
            <a:endParaRPr lang="mn-MN" altLang="en-US" sz="1100" b="1" dirty="0">
              <a:solidFill>
                <a:schemeClr val="bg1"/>
              </a:solidFill>
              <a:latin typeface="Arial" pitchFamily="34" charset="0"/>
            </a:endParaRPr>
          </a:p>
        </p:txBody>
      </p:sp>
      <p:sp>
        <p:nvSpPr>
          <p:cNvPr id="21" name="Rectangle 13"/>
          <p:cNvSpPr>
            <a:spLocks noChangeArrowheads="1"/>
          </p:cNvSpPr>
          <p:nvPr/>
        </p:nvSpPr>
        <p:spPr bwMode="auto">
          <a:xfrm>
            <a:off x="1467716" y="1705446"/>
            <a:ext cx="958850"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2018 </a:t>
            </a:r>
            <a:r>
              <a:rPr lang="en-US" altLang="en-US" sz="1100" b="1" dirty="0" smtClean="0">
                <a:solidFill>
                  <a:schemeClr val="bg1"/>
                </a:solidFill>
                <a:latin typeface="Arial" pitchFamily="34" charset="0"/>
              </a:rPr>
              <a:t>III</a:t>
            </a:r>
            <a:endParaRPr lang="mn-MN" altLang="en-US" sz="1100" b="1" dirty="0">
              <a:solidFill>
                <a:schemeClr val="bg1"/>
              </a:solidFill>
              <a:latin typeface="Arial" pitchFamily="34" charset="0"/>
            </a:endParaRPr>
          </a:p>
        </p:txBody>
      </p:sp>
      <p:graphicFrame>
        <p:nvGraphicFramePr>
          <p:cNvPr id="22" name="Chart 21"/>
          <p:cNvGraphicFramePr>
            <a:graphicFrameLocks/>
          </p:cNvGraphicFramePr>
          <p:nvPr>
            <p:extLst>
              <p:ext uri="{D42A27DB-BD31-4B8C-83A1-F6EECF244321}">
                <p14:modId xmlns:p14="http://schemas.microsoft.com/office/powerpoint/2010/main" val="3817040038"/>
              </p:ext>
            </p:extLst>
          </p:nvPr>
        </p:nvGraphicFramePr>
        <p:xfrm>
          <a:off x="6068716" y="821872"/>
          <a:ext cx="5862108" cy="28784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a:graphicFrameLocks/>
          </p:cNvGraphicFramePr>
          <p:nvPr>
            <p:extLst>
              <p:ext uri="{D42A27DB-BD31-4B8C-83A1-F6EECF244321}">
                <p14:modId xmlns:p14="http://schemas.microsoft.com/office/powerpoint/2010/main" val="2496708923"/>
              </p:ext>
            </p:extLst>
          </p:nvPr>
        </p:nvGraphicFramePr>
        <p:xfrm>
          <a:off x="6068716" y="4124409"/>
          <a:ext cx="5970884" cy="258119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21072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8" name="Content Placeholder 7"/>
          <p:cNvGraphicFramePr>
            <a:graphicFrameLocks noGrp="1"/>
          </p:cNvGraphicFramePr>
          <p:nvPr>
            <p:ph idx="1"/>
          </p:nvPr>
        </p:nvGraphicFramePr>
        <p:xfrm>
          <a:off x="4622800" y="2443956"/>
          <a:ext cx="2946400" cy="3114675"/>
        </p:xfrm>
        <a:graphic>
          <a:graphicData uri="http://schemas.openxmlformats.org/drawingml/2006/table">
            <a:tbl>
              <a:tblPr>
                <a:tableStyleId>{5C22544A-7EE6-4342-B048-85BDC9FD1C3A}</a:tableStyleId>
              </a:tblPr>
              <a:tblGrid>
                <a:gridCol w="1473200">
                  <a:extLst>
                    <a:ext uri="{9D8B030D-6E8A-4147-A177-3AD203B41FA5}">
                      <a16:colId xmlns:a16="http://schemas.microsoft.com/office/drawing/2014/main" xmlns="" val="20000"/>
                    </a:ext>
                  </a:extLst>
                </a:gridCol>
                <a:gridCol w="609600">
                  <a:extLst>
                    <a:ext uri="{9D8B030D-6E8A-4147-A177-3AD203B41FA5}">
                      <a16:colId xmlns:a16="http://schemas.microsoft.com/office/drawing/2014/main" xmlns="" val="20001"/>
                    </a:ext>
                  </a:extLst>
                </a:gridCol>
                <a:gridCol w="863600">
                  <a:extLst>
                    <a:ext uri="{9D8B030D-6E8A-4147-A177-3AD203B41FA5}">
                      <a16:colId xmlns:a16="http://schemas.microsoft.com/office/drawing/2014/main" xmlns="" val="20002"/>
                    </a:ext>
                  </a:extLst>
                </a:gridCol>
              </a:tblGrid>
              <a:tr h="238125">
                <a:tc gridSpan="3">
                  <a:txBody>
                    <a:bodyPr/>
                    <a:lstStyle/>
                    <a:p>
                      <a:pPr algn="r" fontAlgn="b"/>
                      <a:r>
                        <a:rPr lang="en-US" sz="1100" u="none" strike="noStrike">
                          <a:effectLst/>
                        </a:rPr>
                        <a:t>2017.02.22</a:t>
                      </a:r>
                      <a:endParaRPr lang="en-US" sz="1100" b="0" i="0" u="none" strike="noStrike">
                        <a:solidFill>
                          <a:srgbClr val="7030A0"/>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38125">
                <a:tc>
                  <a:txBody>
                    <a:bodyPr/>
                    <a:lstStyle/>
                    <a:p>
                      <a:pPr algn="l" fontAlgn="ctr"/>
                      <a:r>
                        <a:rPr lang="mn-MN" sz="1100" u="none" strike="noStrike">
                          <a:effectLst/>
                        </a:rPr>
                        <a:t>Алтан тариа </a:t>
                      </a:r>
                      <a:r>
                        <a:rPr lang="en-US" sz="1100" u="none" strike="noStrike">
                          <a:effectLst/>
                        </a:rPr>
                        <a:t>I </a:t>
                      </a:r>
                      <a:r>
                        <a:rPr lang="mn-MN" sz="1100" u="none" strike="noStrike">
                          <a:effectLst/>
                        </a:rPr>
                        <a:t>гурил</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mn-MN" sz="1100" u="none" strike="noStrike">
                          <a:effectLst/>
                        </a:rPr>
                        <a:t>кг</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en-US" sz="1100" u="none" strike="noStrike">
                          <a:effectLst/>
                        </a:rPr>
                        <a:t>1500</a:t>
                      </a:r>
                      <a:endParaRPr lang="en-US" sz="1100" b="0" i="0" u="none" strike="noStrike">
                        <a:solidFill>
                          <a:srgbClr val="0000FF"/>
                        </a:solidFill>
                        <a:effectLst/>
                        <a:latin typeface="Arial"/>
                      </a:endParaRPr>
                    </a:p>
                  </a:txBody>
                  <a:tcPr marL="9525" marR="9525" marT="9525" marB="0" anchor="ctr"/>
                </a:tc>
                <a:extLst>
                  <a:ext uri="{0D108BD9-81ED-4DB2-BD59-A6C34878D82A}">
                    <a16:rowId xmlns:a16="http://schemas.microsoft.com/office/drawing/2014/main" xmlns="" val="10001"/>
                  </a:ext>
                </a:extLst>
              </a:tr>
              <a:tr h="238125">
                <a:tc>
                  <a:txBody>
                    <a:bodyPr/>
                    <a:lstStyle/>
                    <a:p>
                      <a:pPr algn="l" fontAlgn="ctr"/>
                      <a:r>
                        <a:rPr lang="mn-MN" sz="1100" u="none" strike="noStrike">
                          <a:effectLst/>
                        </a:rPr>
                        <a:t>    Цагаан будаа</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mn-MN" sz="1100" u="none" strike="noStrike">
                          <a:effectLst/>
                        </a:rPr>
                        <a:t>кг</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en-US" sz="1100" u="none" strike="noStrike">
                          <a:effectLst/>
                        </a:rPr>
                        <a:t>2500</a:t>
                      </a:r>
                      <a:endParaRPr lang="en-US" sz="1100" b="0" i="0" u="none" strike="noStrike">
                        <a:solidFill>
                          <a:srgbClr val="0000FF"/>
                        </a:solidFill>
                        <a:effectLst/>
                        <a:latin typeface="Arial"/>
                      </a:endParaRPr>
                    </a:p>
                  </a:txBody>
                  <a:tcPr marL="9525" marR="9525" marT="9525" marB="0" anchor="ctr"/>
                </a:tc>
                <a:extLst>
                  <a:ext uri="{0D108BD9-81ED-4DB2-BD59-A6C34878D82A}">
                    <a16:rowId xmlns:a16="http://schemas.microsoft.com/office/drawing/2014/main" xmlns="" val="10002"/>
                  </a:ext>
                </a:extLst>
              </a:tr>
              <a:tr h="257175">
                <a:tc>
                  <a:txBody>
                    <a:bodyPr/>
                    <a:lstStyle/>
                    <a:p>
                      <a:pPr algn="l" fontAlgn="ctr"/>
                      <a:r>
                        <a:rPr lang="mn-MN" sz="1100" u="none" strike="noStrike">
                          <a:effectLst/>
                        </a:rPr>
                        <a:t>    Элсэн чихэр</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mn-MN" sz="1100" u="none" strike="noStrike">
                          <a:effectLst/>
                        </a:rPr>
                        <a:t>кг</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en-US" sz="1100" u="none" strike="noStrike">
                          <a:effectLst/>
                        </a:rPr>
                        <a:t>2500</a:t>
                      </a:r>
                      <a:endParaRPr lang="en-US" sz="1100" b="0" i="0" u="none" strike="noStrike">
                        <a:solidFill>
                          <a:srgbClr val="0000FF"/>
                        </a:solidFill>
                        <a:effectLst/>
                        <a:latin typeface="Arial"/>
                      </a:endParaRPr>
                    </a:p>
                  </a:txBody>
                  <a:tcPr marL="9525" marR="9525" marT="9525" marB="0" anchor="ctr"/>
                </a:tc>
                <a:extLst>
                  <a:ext uri="{0D108BD9-81ED-4DB2-BD59-A6C34878D82A}">
                    <a16:rowId xmlns:a16="http://schemas.microsoft.com/office/drawing/2014/main" xmlns="" val="10003"/>
                  </a:ext>
                </a:extLst>
              </a:tr>
              <a:tr h="238125">
                <a:tc>
                  <a:txBody>
                    <a:bodyPr/>
                    <a:lstStyle/>
                    <a:p>
                      <a:pPr algn="l" fontAlgn="ctr"/>
                      <a:r>
                        <a:rPr lang="mn-MN" sz="1100" u="none" strike="noStrike">
                          <a:effectLst/>
                        </a:rPr>
                        <a:t>    Задгай сүү</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mn-MN" sz="1100" u="none" strike="noStrike">
                          <a:effectLst/>
                        </a:rPr>
                        <a:t>л</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en-US" sz="1100" u="none" strike="noStrike">
                          <a:effectLst/>
                        </a:rPr>
                        <a:t>2000</a:t>
                      </a:r>
                      <a:endParaRPr lang="en-US" sz="1100" b="0" i="0" u="none" strike="noStrike">
                        <a:solidFill>
                          <a:srgbClr val="0000FF"/>
                        </a:solidFill>
                        <a:effectLst/>
                        <a:latin typeface="Arial"/>
                      </a:endParaRPr>
                    </a:p>
                  </a:txBody>
                  <a:tcPr marL="9525" marR="9525" marT="9525" marB="0" anchor="ctr"/>
                </a:tc>
                <a:extLst>
                  <a:ext uri="{0D108BD9-81ED-4DB2-BD59-A6C34878D82A}">
                    <a16:rowId xmlns:a16="http://schemas.microsoft.com/office/drawing/2014/main" xmlns="" val="10004"/>
                  </a:ext>
                </a:extLst>
              </a:tr>
              <a:tr h="238125">
                <a:tc>
                  <a:txBody>
                    <a:bodyPr/>
                    <a:lstStyle/>
                    <a:p>
                      <a:pPr algn="l" fontAlgn="ctr"/>
                      <a:r>
                        <a:rPr lang="mn-MN" sz="1100" u="none" strike="noStrike">
                          <a:effectLst/>
                        </a:rPr>
                        <a:t>    Хонины мах</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mn-MN" sz="1100" u="none" strike="noStrike">
                          <a:effectLst/>
                        </a:rPr>
                        <a:t>кг</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en-US" sz="1100" u="none" strike="noStrike">
                          <a:effectLst/>
                        </a:rPr>
                        <a:t>5000</a:t>
                      </a:r>
                      <a:endParaRPr lang="en-US" sz="1100" b="0" i="0" u="none" strike="noStrike">
                        <a:solidFill>
                          <a:srgbClr val="0000FF"/>
                        </a:solidFill>
                        <a:effectLst/>
                        <a:latin typeface="Arial"/>
                      </a:endParaRPr>
                    </a:p>
                  </a:txBody>
                  <a:tcPr marL="9525" marR="9525" marT="9525" marB="0" anchor="ctr"/>
                </a:tc>
                <a:extLst>
                  <a:ext uri="{0D108BD9-81ED-4DB2-BD59-A6C34878D82A}">
                    <a16:rowId xmlns:a16="http://schemas.microsoft.com/office/drawing/2014/main" xmlns="" val="10005"/>
                  </a:ext>
                </a:extLst>
              </a:tr>
              <a:tr h="238125">
                <a:tc>
                  <a:txBody>
                    <a:bodyPr/>
                    <a:lstStyle/>
                    <a:p>
                      <a:pPr algn="l" fontAlgn="ctr"/>
                      <a:r>
                        <a:rPr lang="mn-MN" sz="1100" u="none" strike="noStrike">
                          <a:effectLst/>
                        </a:rPr>
                        <a:t>    Үхрийн мах</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mn-MN" sz="1100" u="none" strike="noStrike">
                          <a:effectLst/>
                        </a:rPr>
                        <a:t>кг</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en-US" sz="1100" u="none" strike="noStrike">
                          <a:effectLst/>
                        </a:rPr>
                        <a:t>6000</a:t>
                      </a:r>
                      <a:endParaRPr lang="en-US" sz="1100" b="0" i="0" u="none" strike="noStrike">
                        <a:solidFill>
                          <a:srgbClr val="0000FF"/>
                        </a:solidFill>
                        <a:effectLst/>
                        <a:latin typeface="Arial"/>
                      </a:endParaRPr>
                    </a:p>
                  </a:txBody>
                  <a:tcPr marL="9525" marR="9525" marT="9525" marB="0" anchor="ctr"/>
                </a:tc>
                <a:extLst>
                  <a:ext uri="{0D108BD9-81ED-4DB2-BD59-A6C34878D82A}">
                    <a16:rowId xmlns:a16="http://schemas.microsoft.com/office/drawing/2014/main" xmlns="" val="10006"/>
                  </a:ext>
                </a:extLst>
              </a:tr>
              <a:tr h="238125">
                <a:tc>
                  <a:txBody>
                    <a:bodyPr/>
                    <a:lstStyle/>
                    <a:p>
                      <a:pPr algn="l" fontAlgn="ctr"/>
                      <a:r>
                        <a:rPr lang="mn-MN" sz="1100" u="none" strike="noStrike">
                          <a:effectLst/>
                        </a:rPr>
                        <a:t>    Ямааны мах</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mn-MN" sz="1100" u="none" strike="noStrike">
                          <a:effectLst/>
                        </a:rPr>
                        <a:t>кг</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en-US" sz="1100" u="none" strike="noStrike">
                          <a:effectLst/>
                        </a:rPr>
                        <a:t>3500</a:t>
                      </a:r>
                      <a:endParaRPr lang="en-US" sz="1100" b="0" i="0" u="none" strike="noStrike">
                        <a:solidFill>
                          <a:srgbClr val="0000FF"/>
                        </a:solidFill>
                        <a:effectLst/>
                        <a:latin typeface="Arial"/>
                      </a:endParaRPr>
                    </a:p>
                  </a:txBody>
                  <a:tcPr marL="9525" marR="9525" marT="9525" marB="0" anchor="ctr"/>
                </a:tc>
                <a:extLst>
                  <a:ext uri="{0D108BD9-81ED-4DB2-BD59-A6C34878D82A}">
                    <a16:rowId xmlns:a16="http://schemas.microsoft.com/office/drawing/2014/main" xmlns="" val="10007"/>
                  </a:ext>
                </a:extLst>
              </a:tr>
              <a:tr h="238125">
                <a:tc>
                  <a:txBody>
                    <a:bodyPr/>
                    <a:lstStyle/>
                    <a:p>
                      <a:pPr algn="l" fontAlgn="ctr"/>
                      <a:r>
                        <a:rPr lang="mn-MN" sz="1100" u="none" strike="noStrike">
                          <a:effectLst/>
                        </a:rPr>
                        <a:t>    Бензин А-80 </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mn-MN" sz="1100" u="none" strike="noStrike">
                          <a:effectLst/>
                        </a:rPr>
                        <a:t>л</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en-US" sz="1100" u="none" strike="noStrike">
                          <a:effectLst/>
                        </a:rPr>
                        <a:t>1500</a:t>
                      </a:r>
                      <a:endParaRPr lang="en-US" sz="1100" b="0" i="0" u="none" strike="noStrike">
                        <a:solidFill>
                          <a:srgbClr val="0000FF"/>
                        </a:solidFill>
                        <a:effectLst/>
                        <a:latin typeface="Arial"/>
                      </a:endParaRPr>
                    </a:p>
                  </a:txBody>
                  <a:tcPr marL="9525" marR="9525" marT="9525" marB="0" anchor="ctr"/>
                </a:tc>
                <a:extLst>
                  <a:ext uri="{0D108BD9-81ED-4DB2-BD59-A6C34878D82A}">
                    <a16:rowId xmlns:a16="http://schemas.microsoft.com/office/drawing/2014/main" xmlns="" val="10008"/>
                  </a:ext>
                </a:extLst>
              </a:tr>
              <a:tr h="238125">
                <a:tc>
                  <a:txBody>
                    <a:bodyPr/>
                    <a:lstStyle/>
                    <a:p>
                      <a:pPr algn="l" fontAlgn="ctr"/>
                      <a:r>
                        <a:rPr lang="mn-MN" sz="1100" u="none" strike="noStrike">
                          <a:effectLst/>
                        </a:rPr>
                        <a:t>    Бензин А-92 </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mn-MN" sz="1100" u="none" strike="noStrike">
                          <a:effectLst/>
                        </a:rPr>
                        <a:t>л</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en-US" sz="1100" u="none" strike="noStrike">
                          <a:effectLst/>
                        </a:rPr>
                        <a:t>1650</a:t>
                      </a:r>
                      <a:endParaRPr lang="en-US" sz="1100" b="0" i="0" u="none" strike="noStrike">
                        <a:solidFill>
                          <a:srgbClr val="0000FF"/>
                        </a:solidFill>
                        <a:effectLst/>
                        <a:latin typeface="Arial"/>
                      </a:endParaRPr>
                    </a:p>
                  </a:txBody>
                  <a:tcPr marL="9525" marR="9525" marT="9525" marB="0" anchor="ctr"/>
                </a:tc>
                <a:extLst>
                  <a:ext uri="{0D108BD9-81ED-4DB2-BD59-A6C34878D82A}">
                    <a16:rowId xmlns:a16="http://schemas.microsoft.com/office/drawing/2014/main" xmlns="" val="10009"/>
                  </a:ext>
                </a:extLst>
              </a:tr>
              <a:tr h="238125">
                <a:tc>
                  <a:txBody>
                    <a:bodyPr/>
                    <a:lstStyle/>
                    <a:p>
                      <a:pPr algn="l" fontAlgn="ctr"/>
                      <a:r>
                        <a:rPr lang="mn-MN" sz="1100" u="none" strike="noStrike">
                          <a:effectLst/>
                        </a:rPr>
                        <a:t>    Дизель түлш </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mn-MN" sz="1100" u="none" strike="noStrike">
                          <a:effectLst/>
                        </a:rPr>
                        <a:t>л</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en-US" sz="1100" u="none" strike="noStrike">
                          <a:effectLst/>
                        </a:rPr>
                        <a:t>1750</a:t>
                      </a:r>
                      <a:endParaRPr lang="en-US" sz="1100" b="0" i="0" u="none" strike="noStrike">
                        <a:solidFill>
                          <a:srgbClr val="0000FF"/>
                        </a:solidFill>
                        <a:effectLst/>
                        <a:latin typeface="Arial"/>
                      </a:endParaRPr>
                    </a:p>
                  </a:txBody>
                  <a:tcPr marL="9525" marR="9525" marT="9525" marB="0" anchor="ctr"/>
                </a:tc>
                <a:extLst>
                  <a:ext uri="{0D108BD9-81ED-4DB2-BD59-A6C34878D82A}">
                    <a16:rowId xmlns:a16="http://schemas.microsoft.com/office/drawing/2014/main" xmlns="" val="10010"/>
                  </a:ext>
                </a:extLst>
              </a:tr>
              <a:tr h="238125">
                <a:tc>
                  <a:txBody>
                    <a:bodyPr/>
                    <a:lstStyle/>
                    <a:p>
                      <a:pPr algn="l" fontAlgn="ctr"/>
                      <a:r>
                        <a:rPr lang="mn-MN" sz="1100" u="none" strike="noStrike">
                          <a:effectLst/>
                        </a:rPr>
                        <a:t>    Цагаан ноолуур</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mn-MN" sz="1100" u="none" strike="noStrike">
                          <a:effectLst/>
                        </a:rPr>
                        <a:t>кг</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en-US" sz="1100" u="none" strike="noStrike">
                          <a:effectLst/>
                        </a:rPr>
                        <a:t>40000</a:t>
                      </a:r>
                      <a:endParaRPr lang="en-US" sz="1100" b="0" i="0" u="none" strike="noStrike">
                        <a:solidFill>
                          <a:srgbClr val="0000FF"/>
                        </a:solidFill>
                        <a:effectLst/>
                        <a:latin typeface="Arial"/>
                      </a:endParaRPr>
                    </a:p>
                  </a:txBody>
                  <a:tcPr marL="9525" marR="9525" marT="9525" marB="0" anchor="ctr"/>
                </a:tc>
                <a:extLst>
                  <a:ext uri="{0D108BD9-81ED-4DB2-BD59-A6C34878D82A}">
                    <a16:rowId xmlns:a16="http://schemas.microsoft.com/office/drawing/2014/main" xmlns="" val="10011"/>
                  </a:ext>
                </a:extLst>
              </a:tr>
              <a:tr h="238125">
                <a:tc>
                  <a:txBody>
                    <a:bodyPr/>
                    <a:lstStyle/>
                    <a:p>
                      <a:pPr algn="l" fontAlgn="ctr"/>
                      <a:r>
                        <a:rPr lang="mn-MN" sz="1100" u="none" strike="noStrike">
                          <a:effectLst/>
                        </a:rPr>
                        <a:t>    Бор ноолуур</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mn-MN" sz="1100" u="none" strike="noStrike">
                          <a:effectLst/>
                        </a:rPr>
                        <a:t>кг</a:t>
                      </a:r>
                      <a:endParaRPr lang="mn-MN" sz="1100" b="0" i="0" u="none" strike="noStrike">
                        <a:solidFill>
                          <a:srgbClr val="0000FF"/>
                        </a:solidFill>
                        <a:effectLst/>
                        <a:latin typeface="Arial"/>
                      </a:endParaRPr>
                    </a:p>
                  </a:txBody>
                  <a:tcPr marL="9525" marR="9525" marT="9525" marB="0" anchor="ctr"/>
                </a:tc>
                <a:tc>
                  <a:txBody>
                    <a:bodyPr/>
                    <a:lstStyle/>
                    <a:p>
                      <a:pPr algn="ctr" fontAlgn="ctr"/>
                      <a:r>
                        <a:rPr lang="en-US" sz="1100" u="none" strike="noStrike" dirty="0">
                          <a:effectLst/>
                        </a:rPr>
                        <a:t>40000</a:t>
                      </a:r>
                      <a:endParaRPr lang="en-US" sz="1100" b="0" i="0" u="none" strike="noStrike" dirty="0">
                        <a:solidFill>
                          <a:srgbClr val="0000FF"/>
                        </a:solidFill>
                        <a:effectLst/>
                        <a:latin typeface="Arial"/>
                      </a:endParaRPr>
                    </a:p>
                  </a:txBody>
                  <a:tcPr marL="9525" marR="9525" marT="9525" marB="0" anchor="ctr"/>
                </a:tc>
                <a:extLst>
                  <a:ext uri="{0D108BD9-81ED-4DB2-BD59-A6C34878D82A}">
                    <a16:rowId xmlns:a16="http://schemas.microsoft.com/office/drawing/2014/main" xmlns="" val="10012"/>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37432" cy="6858000"/>
          </a:xfrm>
          <a:prstGeom prst="rect">
            <a:avLst/>
          </a:prstGeom>
        </p:spPr>
      </p:pic>
      <p:sp>
        <p:nvSpPr>
          <p:cNvPr id="5"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bg1"/>
                </a:solidFill>
                <a:latin typeface="Arial" pitchFamily="34" charset="0"/>
                <a:cs typeface="Arial" pitchFamily="34" charset="0"/>
              </a:rPr>
              <a:t>МАКРО ЭДИЙН ЗАСГИЙН ҮЗҮҮЛЭЛТ- Хэрэглээний үнийн индекс</a:t>
            </a:r>
          </a:p>
        </p:txBody>
      </p:sp>
      <p:sp>
        <p:nvSpPr>
          <p:cNvPr id="7" name="Rectangle 6"/>
          <p:cNvSpPr/>
          <p:nvPr/>
        </p:nvSpPr>
        <p:spPr>
          <a:xfrm>
            <a:off x="4448175" y="844638"/>
            <a:ext cx="7924800" cy="276999"/>
          </a:xfrm>
          <a:prstGeom prst="rect">
            <a:avLst/>
          </a:prstGeom>
        </p:spPr>
        <p:txBody>
          <a:bodyPr wrap="square">
            <a:spAutoFit/>
          </a:bodyPr>
          <a:lstStyle/>
          <a:p>
            <a:r>
              <a:rPr lang="mn-MN" sz="1200" b="1" dirty="0">
                <a:latin typeface="Arial" pitchFamily="34" charset="0"/>
                <a:cs typeface="Arial" pitchFamily="34" charset="0"/>
              </a:rPr>
              <a:t>ХЭРЭГЛЭЭНИЙ БАРАА, ҮЙЛЧИЛГЭЭНИЙ ҮНИЙН ИНДЕКС, </a:t>
            </a:r>
            <a:r>
              <a:rPr lang="mn-MN" sz="1200" dirty="0">
                <a:latin typeface="Arial" pitchFamily="34" charset="0"/>
                <a:cs typeface="Arial" pitchFamily="34" charset="0"/>
              </a:rPr>
              <a:t>хувиар, </a:t>
            </a:r>
            <a:r>
              <a:rPr lang="en-US" sz="1200" dirty="0" smtClean="0">
                <a:latin typeface="Arial" pitchFamily="34" charset="0"/>
                <a:cs typeface="Arial" pitchFamily="34" charset="0"/>
              </a:rPr>
              <a:t>2020 </a:t>
            </a:r>
            <a:r>
              <a:rPr lang="mn-MN" sz="1200" dirty="0">
                <a:latin typeface="Arial" pitchFamily="34" charset="0"/>
                <a:cs typeface="Arial" pitchFamily="34" charset="0"/>
              </a:rPr>
              <a:t>оны </a:t>
            </a:r>
            <a:r>
              <a:rPr lang="en-US" sz="1200" dirty="0" smtClean="0">
                <a:latin typeface="Arial" pitchFamily="34" charset="0"/>
                <a:cs typeface="Arial" pitchFamily="34" charset="0"/>
              </a:rPr>
              <a:t>2</a:t>
            </a:r>
            <a:r>
              <a:rPr lang="mn-MN" sz="1200" dirty="0" smtClean="0">
                <a:latin typeface="Arial" pitchFamily="34" charset="0"/>
                <a:cs typeface="Arial" pitchFamily="34" charset="0"/>
              </a:rPr>
              <a:t> </a:t>
            </a:r>
            <a:r>
              <a:rPr lang="mn-MN" sz="1200" dirty="0">
                <a:latin typeface="Arial" pitchFamily="34" charset="0"/>
                <a:cs typeface="Arial" pitchFamily="34" charset="0"/>
              </a:rPr>
              <a:t>дүгээр сард </a:t>
            </a:r>
            <a:endParaRPr lang="en-US" sz="1200" dirty="0">
              <a:latin typeface="Arial" pitchFamily="34" charset="0"/>
              <a:cs typeface="Arial" pitchFamily="34" charset="0"/>
            </a:endParaRPr>
          </a:p>
        </p:txBody>
      </p:sp>
      <p:sp>
        <p:nvSpPr>
          <p:cNvPr id="10" name="Rectangle 9"/>
          <p:cNvSpPr/>
          <p:nvPr/>
        </p:nvSpPr>
        <p:spPr>
          <a:xfrm>
            <a:off x="2415878" y="1102061"/>
            <a:ext cx="1538243" cy="461665"/>
          </a:xfrm>
          <a:prstGeom prst="rect">
            <a:avLst/>
          </a:prstGeom>
        </p:spPr>
        <p:txBody>
          <a:bodyPr wrap="square">
            <a:spAutoFit/>
          </a:bodyPr>
          <a:lstStyle/>
          <a:p>
            <a:r>
              <a:rPr lang="mn-MN" sz="1200" b="1" dirty="0">
                <a:latin typeface="Arial" pitchFamily="34" charset="0"/>
                <a:cs typeface="Arial" pitchFamily="34" charset="0"/>
              </a:rPr>
              <a:t>7 хоногийн үнийн мэдээ</a:t>
            </a:r>
            <a:endParaRPr lang="en-US" sz="1200" dirty="0">
              <a:latin typeface="Arial" pitchFamily="34" charset="0"/>
              <a:cs typeface="Arial" pitchFamily="34" charset="0"/>
            </a:endParaRPr>
          </a:p>
        </p:txBody>
      </p:sp>
      <p:pic>
        <p:nvPicPr>
          <p:cNvPr id="1027" name="Picture 3" descr="C:\Users\batchimeg\Pictures\pic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760" y="983138"/>
            <a:ext cx="1194608" cy="7723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651" y="1758902"/>
            <a:ext cx="4090669" cy="5049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0720" y="1332893"/>
            <a:ext cx="5593080" cy="544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40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bg1"/>
                </a:solidFill>
                <a:latin typeface="Arial" pitchFamily="34" charset="0"/>
                <a:cs typeface="Arial" pitchFamily="34" charset="0"/>
              </a:rPr>
              <a:t>МАКРО ЭДИЙН ЗАСГИЙН ҮЗҮҮЛЭЛТ- Хэрэглээний үнийн индекс</a:t>
            </a:r>
          </a:p>
        </p:txBody>
      </p:sp>
      <p:cxnSp>
        <p:nvCxnSpPr>
          <p:cNvPr id="13" name="Straight Connector 12"/>
          <p:cNvCxnSpPr/>
          <p:nvPr/>
        </p:nvCxnSpPr>
        <p:spPr>
          <a:xfrm>
            <a:off x="6459044" y="1114425"/>
            <a:ext cx="15478" cy="281940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19200" y="3743325"/>
            <a:ext cx="10668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a:graphicFrameLocks/>
          </p:cNvGraphicFramePr>
          <p:nvPr>
            <p:extLst>
              <p:ext uri="{D42A27DB-BD31-4B8C-83A1-F6EECF244321}">
                <p14:modId xmlns:p14="http://schemas.microsoft.com/office/powerpoint/2010/main" val="3734641969"/>
              </p:ext>
            </p:extLst>
          </p:nvPr>
        </p:nvGraphicFramePr>
        <p:xfrm>
          <a:off x="1409563" y="1143000"/>
          <a:ext cx="4905375"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952800363"/>
              </p:ext>
            </p:extLst>
          </p:nvPr>
        </p:nvGraphicFramePr>
        <p:xfrm>
          <a:off x="6683828" y="1038225"/>
          <a:ext cx="4929051" cy="27717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253325759"/>
              </p:ext>
            </p:extLst>
          </p:nvPr>
        </p:nvGraphicFramePr>
        <p:xfrm>
          <a:off x="1219200" y="4009810"/>
          <a:ext cx="10524309" cy="24860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5257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37432" cy="6858000"/>
          </a:xfrm>
          <a:prstGeom prst="rect">
            <a:avLst/>
          </a:prstGeom>
        </p:spPr>
      </p:pic>
      <p:sp>
        <p:nvSpPr>
          <p:cNvPr id="8" name="Rectangle 12"/>
          <p:cNvSpPr>
            <a:spLocks noChangeArrowheads="1"/>
          </p:cNvSpPr>
          <p:nvPr/>
        </p:nvSpPr>
        <p:spPr bwMode="auto">
          <a:xfrm>
            <a:off x="1136650" y="300335"/>
            <a:ext cx="991235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bg1"/>
                </a:solidFill>
                <a:latin typeface="Arial" pitchFamily="34" charset="0"/>
                <a:cs typeface="Arial" pitchFamily="34" charset="0"/>
              </a:rPr>
              <a:t>ЭДИЙН ЗАСГИЙН ҮЗҮҮЛЭЛТ- Хөдөө аж ахуй</a:t>
            </a:r>
          </a:p>
        </p:txBody>
      </p:sp>
      <p:cxnSp>
        <p:nvCxnSpPr>
          <p:cNvPr id="9" name="Straight Connector 8"/>
          <p:cNvCxnSpPr/>
          <p:nvPr/>
        </p:nvCxnSpPr>
        <p:spPr>
          <a:xfrm>
            <a:off x="5867400" y="1381125"/>
            <a:ext cx="0" cy="2522537"/>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0" name="TextBox 14"/>
          <p:cNvSpPr txBox="1">
            <a:spLocks noChangeArrowheads="1"/>
          </p:cNvSpPr>
          <p:nvPr/>
        </p:nvSpPr>
        <p:spPr bwMode="auto">
          <a:xfrm>
            <a:off x="7371804" y="1203325"/>
            <a:ext cx="3702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mn-MN" altLang="en-US" sz="1200" b="1" dirty="0">
                <a:latin typeface="Arial" panose="020B0604020202020204" pitchFamily="34" charset="0"/>
              </a:rPr>
              <a:t>Зүй бусаар хорогдсон том мал, төрлөөр, аймгийн  дүнгээр, жил бүрийн </a:t>
            </a:r>
            <a:r>
              <a:rPr lang="en-US" altLang="en-US" sz="1200" b="1" dirty="0">
                <a:latin typeface="Arial" panose="020B0604020202020204" pitchFamily="34" charset="0"/>
              </a:rPr>
              <a:t>2</a:t>
            </a:r>
            <a:r>
              <a:rPr lang="mn-MN" altLang="en-US" sz="1200" b="1" dirty="0" smtClean="0">
                <a:latin typeface="Arial" panose="020B0604020202020204" pitchFamily="34" charset="0"/>
              </a:rPr>
              <a:t> </a:t>
            </a:r>
            <a:r>
              <a:rPr lang="mn-MN" altLang="en-US" sz="1200" b="1" dirty="0">
                <a:latin typeface="Arial" panose="020B0604020202020204" pitchFamily="34" charset="0"/>
              </a:rPr>
              <a:t>сард, толгой</a:t>
            </a:r>
            <a:endParaRPr lang="en-US" altLang="en-US" sz="1200" b="1" dirty="0">
              <a:latin typeface="Arial" panose="020B0604020202020204" pitchFamily="34" charset="0"/>
            </a:endParaRPr>
          </a:p>
        </p:txBody>
      </p:sp>
      <p:pic>
        <p:nvPicPr>
          <p:cNvPr id="11" name="il_fi" descr="http://bj4img.com/d/bb/user_uploads/20110401/195681/24lzll034868-02_1d412b97.jpg"/>
          <p:cNvPicPr/>
          <p:nvPr/>
        </p:nvPicPr>
        <p:blipFill>
          <a:blip r:embed="rId3" cstate="print"/>
          <a:srcRect/>
          <a:stretch>
            <a:fillRect/>
          </a:stretch>
        </p:blipFill>
        <p:spPr bwMode="auto">
          <a:xfrm>
            <a:off x="5466804" y="3814762"/>
            <a:ext cx="1676400" cy="1638300"/>
          </a:xfrm>
          <a:prstGeom prst="ellipse">
            <a:avLst/>
          </a:prstGeom>
          <a:ln>
            <a:noFill/>
          </a:ln>
          <a:effectLst>
            <a:softEdge rad="112500"/>
          </a:effectLst>
        </p:spPr>
      </p:pic>
      <p:pic>
        <p:nvPicPr>
          <p:cNvPr id="12" name="il_fi" descr="http://www.unen.mn/resource/unen/photo/2012/11/7fc0642add8681f7/91d665641ca0a0adoriginal.jpg"/>
          <p:cNvPicPr/>
          <p:nvPr/>
        </p:nvPicPr>
        <p:blipFill>
          <a:blip r:embed="rId4" cstate="print"/>
          <a:srcRect/>
          <a:stretch>
            <a:fillRect/>
          </a:stretch>
        </p:blipFill>
        <p:spPr bwMode="auto">
          <a:xfrm>
            <a:off x="7067004" y="3738562"/>
            <a:ext cx="1838325" cy="1676400"/>
          </a:xfrm>
          <a:prstGeom prst="ellipse">
            <a:avLst/>
          </a:prstGeom>
          <a:ln>
            <a:noFill/>
          </a:ln>
          <a:effectLst>
            <a:softEdge rad="112500"/>
          </a:effectLst>
        </p:spPr>
      </p:pic>
      <p:pic>
        <p:nvPicPr>
          <p:cNvPr id="13" name="Picture 8" descr="http://bj4img.com/d/bb/user_uploads/20110401/195681/uher_ea8e11fa.jpg"/>
          <p:cNvPicPr>
            <a:picLocks noChangeAspect="1" noChangeArrowheads="1"/>
          </p:cNvPicPr>
          <p:nvPr/>
        </p:nvPicPr>
        <p:blipFill>
          <a:blip r:embed="rId5" cstate="print"/>
          <a:srcRect/>
          <a:stretch>
            <a:fillRect/>
          </a:stretch>
        </p:blipFill>
        <p:spPr bwMode="auto">
          <a:xfrm rot="20932860">
            <a:off x="8792503" y="3871924"/>
            <a:ext cx="1524000" cy="1447800"/>
          </a:xfrm>
          <a:prstGeom prst="ellipse">
            <a:avLst/>
          </a:prstGeom>
          <a:ln>
            <a:noFill/>
          </a:ln>
          <a:effectLst>
            <a:softEdge rad="112500"/>
          </a:effectLst>
        </p:spPr>
      </p:pic>
      <p:pic>
        <p:nvPicPr>
          <p:cNvPr id="14" name="il_fi" descr="http://www.zavkhan.gov.mn/images/gallery/09040014.jpg"/>
          <p:cNvPicPr/>
          <p:nvPr/>
        </p:nvPicPr>
        <p:blipFill>
          <a:blip r:embed="rId6" cstate="print"/>
          <a:srcRect/>
          <a:stretch>
            <a:fillRect/>
          </a:stretch>
        </p:blipFill>
        <p:spPr bwMode="auto">
          <a:xfrm>
            <a:off x="6184035" y="5257800"/>
            <a:ext cx="1752600" cy="1600200"/>
          </a:xfrm>
          <a:prstGeom prst="ellipse">
            <a:avLst/>
          </a:prstGeom>
          <a:ln>
            <a:noFill/>
          </a:ln>
          <a:effectLst>
            <a:softEdge rad="112500"/>
          </a:effectLst>
        </p:spPr>
      </p:pic>
      <p:pic>
        <p:nvPicPr>
          <p:cNvPr id="15" name="il_fi" descr="http://altan-ovoo.mn/Uploads/orig/229o0kjib4vh03rg5joytmmfs.jpg"/>
          <p:cNvPicPr/>
          <p:nvPr/>
        </p:nvPicPr>
        <p:blipFill>
          <a:blip r:embed="rId7" cstate="print"/>
          <a:srcRect/>
          <a:stretch>
            <a:fillRect/>
          </a:stretch>
        </p:blipFill>
        <p:spPr bwMode="auto">
          <a:xfrm rot="20410459">
            <a:off x="7887845" y="5242621"/>
            <a:ext cx="1662304" cy="1536173"/>
          </a:xfrm>
          <a:prstGeom prst="ellipse">
            <a:avLst/>
          </a:prstGeom>
          <a:ln>
            <a:noFill/>
          </a:ln>
          <a:effectLst>
            <a:softEdge rad="112500"/>
          </a:effectLst>
        </p:spPr>
      </p:pic>
      <p:pic>
        <p:nvPicPr>
          <p:cNvPr id="16" name="Picture 2" descr="\\exchange_server\MCCT\PUBLIC\Tserendejid\Information icon\1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9263" y="1216025"/>
            <a:ext cx="654772" cy="65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
          <p:cNvSpPr>
            <a:spLocks noChangeArrowheads="1"/>
          </p:cNvSpPr>
          <p:nvPr/>
        </p:nvSpPr>
        <p:spPr bwMode="auto">
          <a:xfrm>
            <a:off x="1348890" y="803275"/>
            <a:ext cx="3808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pPr>
            <a:r>
              <a:rPr lang="en-US" altLang="en-US" sz="1200" b="1" dirty="0" err="1">
                <a:latin typeface="Arial" panose="020B0604020202020204" pitchFamily="34" charset="0"/>
              </a:rPr>
              <a:t>Зүй</a:t>
            </a:r>
            <a:r>
              <a:rPr lang="en-US" altLang="en-US" sz="1200" b="1" dirty="0">
                <a:latin typeface="Arial" panose="020B0604020202020204" pitchFamily="34" charset="0"/>
              </a:rPr>
              <a:t> </a:t>
            </a:r>
            <a:r>
              <a:rPr lang="en-US" altLang="en-US" sz="1200" b="1" dirty="0" err="1">
                <a:latin typeface="Arial" panose="020B0604020202020204" pitchFamily="34" charset="0"/>
              </a:rPr>
              <a:t>бусаар</a:t>
            </a:r>
            <a:r>
              <a:rPr lang="en-US" altLang="en-US" sz="1200" b="1" dirty="0">
                <a:latin typeface="Arial" panose="020B0604020202020204" pitchFamily="34" charset="0"/>
              </a:rPr>
              <a:t> </a:t>
            </a:r>
            <a:r>
              <a:rPr lang="en-US" altLang="en-US" sz="1200" b="1" dirty="0" err="1">
                <a:latin typeface="Arial" panose="020B0604020202020204" pitchFamily="34" charset="0"/>
              </a:rPr>
              <a:t>хорогдсон</a:t>
            </a:r>
            <a:r>
              <a:rPr lang="en-US" altLang="en-US" sz="1200" b="1" dirty="0">
                <a:latin typeface="Arial" panose="020B0604020202020204" pitchFamily="34" charset="0"/>
              </a:rPr>
              <a:t> </a:t>
            </a:r>
            <a:r>
              <a:rPr lang="en-US" altLang="en-US" sz="1200" b="1" dirty="0" err="1">
                <a:latin typeface="Arial" panose="020B0604020202020204" pitchFamily="34" charset="0"/>
              </a:rPr>
              <a:t>том</a:t>
            </a:r>
            <a:r>
              <a:rPr lang="en-US" altLang="en-US" sz="1200" b="1" dirty="0">
                <a:latin typeface="Arial" panose="020B0604020202020204" pitchFamily="34" charset="0"/>
              </a:rPr>
              <a:t> </a:t>
            </a:r>
            <a:r>
              <a:rPr lang="en-US" altLang="en-US" sz="1200" b="1" dirty="0" err="1">
                <a:latin typeface="Arial" panose="020B0604020202020204" pitchFamily="34" charset="0"/>
              </a:rPr>
              <a:t>мал</a:t>
            </a:r>
            <a:r>
              <a:rPr lang="en-US" altLang="en-US" sz="1200" b="1" dirty="0">
                <a:latin typeface="Arial" panose="020B0604020202020204" pitchFamily="34" charset="0"/>
              </a:rPr>
              <a:t>, </a:t>
            </a:r>
            <a:r>
              <a:rPr lang="mn-MN" altLang="en-US" sz="1200" b="1" dirty="0">
                <a:latin typeface="Arial" panose="020B0604020202020204" pitchFamily="34" charset="0"/>
              </a:rPr>
              <a:t>сумаар, </a:t>
            </a:r>
            <a:r>
              <a:rPr lang="en-US" altLang="en-US" sz="1200" b="1" dirty="0">
                <a:latin typeface="Arial" panose="020B0604020202020204" pitchFamily="34" charset="0"/>
              </a:rPr>
              <a:t> </a:t>
            </a:r>
            <a:r>
              <a:rPr lang="ru-RU" altLang="en-US" sz="1200" b="1" dirty="0" smtClean="0">
                <a:latin typeface="Arial" panose="020B0604020202020204" pitchFamily="34" charset="0"/>
              </a:rPr>
              <a:t>20</a:t>
            </a:r>
            <a:r>
              <a:rPr lang="mn-MN" altLang="en-US" sz="1200" b="1" dirty="0" smtClean="0">
                <a:latin typeface="Arial" panose="020B0604020202020204" pitchFamily="34" charset="0"/>
              </a:rPr>
              <a:t>20 он, </a:t>
            </a:r>
            <a:r>
              <a:rPr lang="en-US" altLang="en-US" sz="1200" b="1" dirty="0">
                <a:latin typeface="Arial" panose="020B0604020202020204" pitchFamily="34" charset="0"/>
              </a:rPr>
              <a:t>3</a:t>
            </a:r>
            <a:r>
              <a:rPr lang="mn-MN" altLang="en-US" sz="1200" b="1" dirty="0" smtClean="0">
                <a:latin typeface="Arial" panose="020B0604020202020204" pitchFamily="34" charset="0"/>
              </a:rPr>
              <a:t> </a:t>
            </a:r>
            <a:r>
              <a:rPr lang="mn-MN" altLang="en-US" sz="1200" b="1" dirty="0">
                <a:latin typeface="Arial" panose="020B0604020202020204" pitchFamily="34" charset="0"/>
              </a:rPr>
              <a:t>сард </a:t>
            </a:r>
            <a:r>
              <a:rPr lang="en-US" altLang="en-US" sz="1200" b="1" dirty="0">
                <a:latin typeface="Arial" panose="020B0604020202020204" pitchFamily="34" charset="0"/>
              </a:rPr>
              <a:t>, </a:t>
            </a:r>
            <a:r>
              <a:rPr lang="mn-MN" altLang="en-US" sz="1200" b="1" dirty="0">
                <a:latin typeface="Arial" panose="020B0604020202020204" pitchFamily="34" charset="0"/>
              </a:rPr>
              <a:t>толгой</a:t>
            </a:r>
            <a:endParaRPr lang="en-US" altLang="en-US" sz="1200" b="1" dirty="0">
              <a:latin typeface="Arial" panose="020B0604020202020204" pitchFamily="34" charset="0"/>
            </a:endParaRPr>
          </a:p>
        </p:txBody>
      </p:sp>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0231" y="1598071"/>
            <a:ext cx="2852737" cy="297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4"/>
          <p:cNvSpPr txBox="1">
            <a:spLocks noChangeArrowheads="1"/>
          </p:cNvSpPr>
          <p:nvPr/>
        </p:nvSpPr>
        <p:spPr bwMode="auto">
          <a:xfrm>
            <a:off x="1325546" y="4516256"/>
            <a:ext cx="4353877"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mn-MN" altLang="en-US" sz="1100" dirty="0" smtClean="0">
                <a:latin typeface="Arial" panose="020B0604020202020204" pitchFamily="34" charset="0"/>
              </a:rPr>
              <a:t>Том </a:t>
            </a:r>
            <a:r>
              <a:rPr lang="mn-MN" altLang="en-US" sz="1100" dirty="0">
                <a:latin typeface="Arial" panose="020B0604020202020204" pitchFamily="34" charset="0"/>
              </a:rPr>
              <a:t>малын зүй бусын хорогдол 2020 оны эхний 3 сарын байдлаар 40.9 мян.толгой болж, өмнөх оны мөн үеийнхээс 33.4 мян.толгой мал буюу 5.4 дахин өссөн байна. Нийт хорогдлыг малын төрлөөр авч үзвэл адуу 345 толгой буюу 0.13 хувь, үхэр 400 толгой буюу 0.14, хонь 2.4 мянган толгой буюу 0.12 хувь, ямаа 1.9 мянган толгой буюу 0.16 хувь нь оны эхний малаас тус тус хорогдоод байна. Нийт хорогдлын адуу 5.5 хувь, үхэр 6.4 хувь, ямаа 27.0 хувь, хонь 61.0 хувийг тус тус эзэлж байна. Хорогдлыг сумаар авч үзвэл Баян-агт сум 30.6 хувийг,  Сайхан сум 22.8 хувийг, Могод сум 11.8 хувийг тус тус эзэлж байгаа нь дийлэнх болж байна. </a:t>
            </a:r>
          </a:p>
        </p:txBody>
      </p:sp>
      <p:graphicFrame>
        <p:nvGraphicFramePr>
          <p:cNvPr id="21" name="Table 20"/>
          <p:cNvGraphicFramePr>
            <a:graphicFrameLocks noGrp="1"/>
          </p:cNvGraphicFramePr>
          <p:nvPr>
            <p:extLst>
              <p:ext uri="{D42A27DB-BD31-4B8C-83A1-F6EECF244321}">
                <p14:modId xmlns:p14="http://schemas.microsoft.com/office/powerpoint/2010/main" val="3653400703"/>
              </p:ext>
            </p:extLst>
          </p:nvPr>
        </p:nvGraphicFramePr>
        <p:xfrm>
          <a:off x="6882854" y="1919287"/>
          <a:ext cx="4298952" cy="1819276"/>
        </p:xfrm>
        <a:graphic>
          <a:graphicData uri="http://schemas.openxmlformats.org/drawingml/2006/table">
            <a:tbl>
              <a:tblPr/>
              <a:tblGrid>
                <a:gridCol w="716492">
                  <a:extLst>
                    <a:ext uri="{9D8B030D-6E8A-4147-A177-3AD203B41FA5}">
                      <a16:colId xmlns="" xmlns:a16="http://schemas.microsoft.com/office/drawing/2014/main" val="20000"/>
                    </a:ext>
                  </a:extLst>
                </a:gridCol>
                <a:gridCol w="716492">
                  <a:extLst>
                    <a:ext uri="{9D8B030D-6E8A-4147-A177-3AD203B41FA5}">
                      <a16:colId xmlns="" xmlns:a16="http://schemas.microsoft.com/office/drawing/2014/main" val="20001"/>
                    </a:ext>
                  </a:extLst>
                </a:gridCol>
                <a:gridCol w="716492">
                  <a:extLst>
                    <a:ext uri="{9D8B030D-6E8A-4147-A177-3AD203B41FA5}">
                      <a16:colId xmlns="" xmlns:a16="http://schemas.microsoft.com/office/drawing/2014/main" val="20002"/>
                    </a:ext>
                  </a:extLst>
                </a:gridCol>
                <a:gridCol w="716492">
                  <a:extLst>
                    <a:ext uri="{9D8B030D-6E8A-4147-A177-3AD203B41FA5}">
                      <a16:colId xmlns="" xmlns:a16="http://schemas.microsoft.com/office/drawing/2014/main" val="20003"/>
                    </a:ext>
                  </a:extLst>
                </a:gridCol>
                <a:gridCol w="716492">
                  <a:extLst>
                    <a:ext uri="{9D8B030D-6E8A-4147-A177-3AD203B41FA5}">
                      <a16:colId xmlns="" xmlns:a16="http://schemas.microsoft.com/office/drawing/2014/main" val="20004"/>
                    </a:ext>
                  </a:extLst>
                </a:gridCol>
                <a:gridCol w="716492">
                  <a:extLst>
                    <a:ext uri="{9D8B030D-6E8A-4147-A177-3AD203B41FA5}">
                      <a16:colId xmlns="" xmlns:a16="http://schemas.microsoft.com/office/drawing/2014/main" val="20005"/>
                    </a:ext>
                  </a:extLst>
                </a:gridCol>
              </a:tblGrid>
              <a:tr h="296161">
                <a:tc>
                  <a:txBody>
                    <a:bodyPr/>
                    <a:lstStyle/>
                    <a:p>
                      <a:pPr algn="ctr" rtl="0" fontAlgn="ctr"/>
                      <a:r>
                        <a:rPr lang="en-US" sz="1200" b="1" i="0" u="none" strike="noStrike" dirty="0">
                          <a:solidFill>
                            <a:srgbClr val="000000"/>
                          </a:solidFill>
                          <a:latin typeface="Arial"/>
                        </a:rPr>
                        <a:t>  </a:t>
                      </a:r>
                    </a:p>
                  </a:txBody>
                  <a:tcPr marL="9525" marR="9525" marT="9521" marB="0" anchor="ctr">
                    <a:lnL>
                      <a:noFill/>
                    </a:lnL>
                    <a:lnR>
                      <a:noFill/>
                    </a:lnR>
                    <a:lnT w="12700" cap="flat" cmpd="sng" algn="ctr">
                      <a:solidFill>
                        <a:srgbClr val="F79646"/>
                      </a:solidFill>
                      <a:prstDash val="solid"/>
                      <a:round/>
                      <a:headEnd type="none" w="med" len="med"/>
                      <a:tailEnd type="none" w="med" len="med"/>
                    </a:lnT>
                    <a:lnB>
                      <a:noFill/>
                    </a:lnB>
                    <a:solidFill>
                      <a:srgbClr val="FCD5B5"/>
                    </a:solidFill>
                  </a:tcPr>
                </a:tc>
                <a:tc>
                  <a:txBody>
                    <a:bodyPr/>
                    <a:lstStyle/>
                    <a:p>
                      <a:pPr algn="ctr" rtl="0" fontAlgn="ctr"/>
                      <a:r>
                        <a:rPr lang="en-US" sz="1200" b="1" i="0" u="none" strike="noStrike" dirty="0">
                          <a:solidFill>
                            <a:srgbClr val="000000"/>
                          </a:solidFill>
                          <a:latin typeface="Arial"/>
                        </a:rPr>
                        <a:t>201</a:t>
                      </a:r>
                      <a:r>
                        <a:rPr lang="mn-MN" sz="1200" b="1" i="0" u="none" strike="noStrike" dirty="0">
                          <a:solidFill>
                            <a:srgbClr val="000000"/>
                          </a:solidFill>
                          <a:latin typeface="Arial"/>
                        </a:rPr>
                        <a:t>6</a:t>
                      </a:r>
                      <a:r>
                        <a:rPr lang="en-US" sz="1200" b="1" i="0" u="none" strike="noStrike" dirty="0">
                          <a:solidFill>
                            <a:srgbClr val="000000"/>
                          </a:solidFill>
                          <a:latin typeface="Arial"/>
                        </a:rPr>
                        <a:t> </a:t>
                      </a:r>
                      <a:r>
                        <a:rPr lang="en-US" sz="1200" b="1" i="0" u="none" strike="noStrike" dirty="0" smtClean="0">
                          <a:solidFill>
                            <a:srgbClr val="000000"/>
                          </a:solidFill>
                          <a:latin typeface="Arial"/>
                        </a:rPr>
                        <a:t>III</a:t>
                      </a:r>
                      <a:endParaRPr lang="en-US" sz="1200" b="1" i="0" u="none" strike="noStrike" dirty="0">
                        <a:solidFill>
                          <a:srgbClr val="000000"/>
                        </a:solidFill>
                        <a:latin typeface="Arial"/>
                      </a:endParaRPr>
                    </a:p>
                  </a:txBody>
                  <a:tcPr marL="9525" marR="9525" marT="9521" marB="0" anchor="ctr">
                    <a:lnL>
                      <a:noFill/>
                    </a:lnL>
                    <a:lnR>
                      <a:noFill/>
                    </a:lnR>
                    <a:lnT w="12700" cap="flat" cmpd="sng" algn="ctr">
                      <a:solidFill>
                        <a:srgbClr val="F79646"/>
                      </a:solidFill>
                      <a:prstDash val="solid"/>
                      <a:round/>
                      <a:headEnd type="none" w="med" len="med"/>
                      <a:tailEnd type="none" w="med" len="med"/>
                    </a:lnT>
                    <a:lnB>
                      <a:noFill/>
                    </a:lnB>
                    <a:solidFill>
                      <a:srgbClr val="FCD5B5"/>
                    </a:solidFill>
                  </a:tcPr>
                </a:tc>
                <a:tc>
                  <a:txBody>
                    <a:bodyPr/>
                    <a:lstStyle/>
                    <a:p>
                      <a:pPr algn="ctr" rtl="0" fontAlgn="ctr"/>
                      <a:r>
                        <a:rPr lang="en-US" sz="1200" b="1" i="0" u="none" strike="noStrike" dirty="0">
                          <a:solidFill>
                            <a:schemeClr val="tx1"/>
                          </a:solidFill>
                          <a:latin typeface="Arial"/>
                        </a:rPr>
                        <a:t>201</a:t>
                      </a:r>
                      <a:r>
                        <a:rPr lang="mn-MN" sz="1200" b="1" i="0" u="none" strike="noStrike" dirty="0">
                          <a:solidFill>
                            <a:schemeClr val="tx1"/>
                          </a:solidFill>
                          <a:latin typeface="Arial"/>
                        </a:rPr>
                        <a:t>7</a:t>
                      </a:r>
                      <a:r>
                        <a:rPr lang="en-US" sz="1200" b="1" i="0" u="none" strike="noStrike" dirty="0">
                          <a:solidFill>
                            <a:schemeClr val="tx1"/>
                          </a:solidFill>
                          <a:latin typeface="Arial"/>
                        </a:rPr>
                        <a:t> </a:t>
                      </a:r>
                      <a:r>
                        <a:rPr lang="en-US" sz="1200" b="1" i="0" u="none" strike="noStrike" dirty="0" smtClean="0">
                          <a:solidFill>
                            <a:schemeClr val="tx1"/>
                          </a:solidFill>
                          <a:latin typeface="Arial"/>
                        </a:rPr>
                        <a:t>III</a:t>
                      </a:r>
                      <a:endParaRPr lang="en-US" sz="1200" b="1" i="0" u="none" strike="noStrike" dirty="0">
                        <a:solidFill>
                          <a:schemeClr val="tx1"/>
                        </a:solidFill>
                        <a:latin typeface="Arial"/>
                      </a:endParaRPr>
                    </a:p>
                  </a:txBody>
                  <a:tcPr marL="9525" marR="9525" marT="9521" marB="0" anchor="ctr">
                    <a:lnL>
                      <a:noFill/>
                    </a:lnL>
                    <a:lnR>
                      <a:noFill/>
                    </a:lnR>
                    <a:lnT w="12700" cap="flat" cmpd="sng" algn="ctr">
                      <a:solidFill>
                        <a:srgbClr val="F79646"/>
                      </a:solidFill>
                      <a:prstDash val="solid"/>
                      <a:round/>
                      <a:headEnd type="none" w="med" len="med"/>
                      <a:tailEnd type="none" w="med" len="med"/>
                    </a:lnT>
                    <a:lnB>
                      <a:noFill/>
                    </a:lnB>
                    <a:solidFill>
                      <a:srgbClr val="FCD5B5"/>
                    </a:solidFill>
                  </a:tcPr>
                </a:tc>
                <a:tc>
                  <a:txBody>
                    <a:bodyPr/>
                    <a:lstStyle/>
                    <a:p>
                      <a:pPr algn="ctr" rtl="0" fontAlgn="ctr"/>
                      <a:r>
                        <a:rPr lang="en-US" sz="1200" b="1" i="0" u="none" strike="noStrike" dirty="0" smtClean="0">
                          <a:solidFill>
                            <a:srgbClr val="000000"/>
                          </a:solidFill>
                          <a:latin typeface="Arial"/>
                        </a:rPr>
                        <a:t>201</a:t>
                      </a:r>
                      <a:r>
                        <a:rPr lang="en-US" sz="1200" b="1" i="0" u="none" strike="noStrike" dirty="0">
                          <a:solidFill>
                            <a:srgbClr val="000000"/>
                          </a:solidFill>
                          <a:latin typeface="Arial"/>
                        </a:rPr>
                        <a:t>8</a:t>
                      </a:r>
                      <a:r>
                        <a:rPr lang="en-US" sz="1200" b="1" i="0" u="none" strike="noStrike" dirty="0" smtClean="0">
                          <a:solidFill>
                            <a:srgbClr val="000000"/>
                          </a:solidFill>
                          <a:latin typeface="Arial"/>
                        </a:rPr>
                        <a:t> III</a:t>
                      </a:r>
                      <a:endParaRPr lang="en-US" sz="1200" b="1" i="0" u="none" strike="noStrike" dirty="0">
                        <a:solidFill>
                          <a:srgbClr val="000000"/>
                        </a:solidFill>
                        <a:latin typeface="Arial"/>
                      </a:endParaRPr>
                    </a:p>
                  </a:txBody>
                  <a:tcPr marL="9525" marR="9525" marT="9521" marB="0" anchor="ctr">
                    <a:lnL>
                      <a:noFill/>
                    </a:lnL>
                    <a:lnR>
                      <a:noFill/>
                    </a:lnR>
                    <a:lnT w="12700" cap="flat" cmpd="sng" algn="ctr">
                      <a:solidFill>
                        <a:srgbClr val="F79646"/>
                      </a:solidFill>
                      <a:prstDash val="solid"/>
                      <a:round/>
                      <a:headEnd type="none" w="med" len="med"/>
                      <a:tailEnd type="none" w="med" len="med"/>
                    </a:lnT>
                    <a:lnB>
                      <a:noFill/>
                    </a:lnB>
                    <a:solidFill>
                      <a:srgbClr val="FCD5B5"/>
                    </a:solidFill>
                  </a:tcPr>
                </a:tc>
                <a:tc>
                  <a:txBody>
                    <a:bodyPr/>
                    <a:lstStyle/>
                    <a:p>
                      <a:pPr algn="ctr" rtl="0" fontAlgn="ctr"/>
                      <a:r>
                        <a:rPr lang="en-US" sz="1200" b="1" i="0" u="none" strike="noStrike" dirty="0" smtClean="0">
                          <a:solidFill>
                            <a:schemeClr val="tx1"/>
                          </a:solidFill>
                          <a:latin typeface="Arial"/>
                        </a:rPr>
                        <a:t>201</a:t>
                      </a:r>
                      <a:r>
                        <a:rPr lang="en-US" sz="1200" b="1" i="0" u="none" strike="noStrike" dirty="0">
                          <a:solidFill>
                            <a:schemeClr val="tx1"/>
                          </a:solidFill>
                          <a:latin typeface="Arial"/>
                        </a:rPr>
                        <a:t>9</a:t>
                      </a:r>
                      <a:r>
                        <a:rPr lang="en-US" sz="1200" b="1" i="0" u="none" strike="noStrike" dirty="0" smtClean="0">
                          <a:solidFill>
                            <a:schemeClr val="tx1"/>
                          </a:solidFill>
                          <a:latin typeface="Arial"/>
                        </a:rPr>
                        <a:t> III</a:t>
                      </a:r>
                      <a:endParaRPr lang="en-US" sz="1200" b="1" i="0" u="none" strike="noStrike" dirty="0">
                        <a:solidFill>
                          <a:schemeClr val="tx1"/>
                        </a:solidFill>
                        <a:latin typeface="Arial"/>
                      </a:endParaRPr>
                    </a:p>
                  </a:txBody>
                  <a:tcPr marL="9525" marR="9525" marT="9521" marB="0" anchor="ctr">
                    <a:lnL>
                      <a:noFill/>
                    </a:lnL>
                    <a:lnR>
                      <a:noFill/>
                    </a:lnR>
                    <a:lnT w="12700" cap="flat" cmpd="sng" algn="ctr">
                      <a:solidFill>
                        <a:srgbClr val="F79646"/>
                      </a:solidFill>
                      <a:prstDash val="solid"/>
                      <a:round/>
                      <a:headEnd type="none" w="med" len="med"/>
                      <a:tailEnd type="none" w="med" len="med"/>
                    </a:lnT>
                    <a:lnB>
                      <a:noFill/>
                    </a:lnB>
                    <a:solidFill>
                      <a:srgbClr val="FCD5B5"/>
                    </a:solidFill>
                  </a:tcPr>
                </a:tc>
                <a:tc>
                  <a:txBody>
                    <a:bodyPr/>
                    <a:lstStyle/>
                    <a:p>
                      <a:pPr algn="ctr" rtl="0" fontAlgn="ctr"/>
                      <a:r>
                        <a:rPr lang="en-US" sz="1200" b="1" i="0" u="none" strike="noStrike" dirty="0" smtClean="0">
                          <a:solidFill>
                            <a:schemeClr val="tx1"/>
                          </a:solidFill>
                          <a:latin typeface="Arial"/>
                        </a:rPr>
                        <a:t>20</a:t>
                      </a:r>
                      <a:r>
                        <a:rPr lang="mn-MN" sz="1200" b="1" i="0" u="none" strike="noStrike" dirty="0" smtClean="0">
                          <a:solidFill>
                            <a:schemeClr val="tx1"/>
                          </a:solidFill>
                          <a:latin typeface="Arial"/>
                        </a:rPr>
                        <a:t>20</a:t>
                      </a:r>
                      <a:r>
                        <a:rPr lang="en-US" sz="1200" b="1" i="0" u="none" strike="noStrike" dirty="0" smtClean="0">
                          <a:solidFill>
                            <a:schemeClr val="tx1"/>
                          </a:solidFill>
                          <a:latin typeface="Arial"/>
                        </a:rPr>
                        <a:t> III</a:t>
                      </a:r>
                      <a:endParaRPr lang="en-US" sz="1200" b="1" i="0" u="none" strike="noStrike" dirty="0">
                        <a:solidFill>
                          <a:schemeClr val="tx1"/>
                        </a:solidFill>
                        <a:latin typeface="Arial"/>
                      </a:endParaRPr>
                    </a:p>
                  </a:txBody>
                  <a:tcPr marL="9525" marR="9525" marT="9521" marB="0" anchor="ctr">
                    <a:lnL>
                      <a:noFill/>
                    </a:lnL>
                    <a:lnR>
                      <a:noFill/>
                    </a:lnR>
                    <a:lnT w="12700" cap="flat" cmpd="sng" algn="ctr">
                      <a:solidFill>
                        <a:srgbClr val="F79646"/>
                      </a:solidFill>
                      <a:prstDash val="solid"/>
                      <a:round/>
                      <a:headEnd type="none" w="med" len="med"/>
                      <a:tailEnd type="none" w="med" len="med"/>
                    </a:lnT>
                    <a:lnB>
                      <a:noFill/>
                    </a:lnB>
                    <a:solidFill>
                      <a:srgbClr val="FCD5B5"/>
                    </a:solidFill>
                  </a:tcPr>
                </a:tc>
                <a:extLst>
                  <a:ext uri="{0D108BD9-81ED-4DB2-BD59-A6C34878D82A}">
                    <a16:rowId xmlns="" xmlns:a16="http://schemas.microsoft.com/office/drawing/2014/main" val="10000"/>
                  </a:ext>
                </a:extLst>
              </a:tr>
              <a:tr h="227817">
                <a:tc>
                  <a:txBody>
                    <a:bodyPr/>
                    <a:lstStyle/>
                    <a:p>
                      <a:pPr algn="l" rtl="0" fontAlgn="ctr"/>
                      <a:r>
                        <a:rPr lang="mn-MN" sz="1200" b="1" i="0" u="none" strike="noStrike">
                          <a:solidFill>
                            <a:srgbClr val="000000"/>
                          </a:solidFill>
                          <a:latin typeface="Arial"/>
                        </a:rPr>
                        <a:t>  Бүгд  </a:t>
                      </a:r>
                    </a:p>
                  </a:txBody>
                  <a:tcPr marL="9525" marR="9525" marT="9521" marB="0" anchor="ctr">
                    <a:lnL>
                      <a:noFill/>
                    </a:lnL>
                    <a:lnR>
                      <a:noFill/>
                    </a:lnR>
                    <a:lnT>
                      <a:noFill/>
                    </a:lnT>
                    <a:lnB>
                      <a:noFill/>
                    </a:lnB>
                  </a:tcPr>
                </a:tc>
                <a:tc>
                  <a:txBody>
                    <a:bodyPr/>
                    <a:lstStyle/>
                    <a:p>
                      <a:pPr algn="r" fontAlgn="ctr"/>
                      <a:r>
                        <a:rPr lang="en-US" sz="1200" b="1" i="0" u="none" strike="noStrike" dirty="0">
                          <a:solidFill>
                            <a:srgbClr val="000000"/>
                          </a:solidFill>
                          <a:effectLst/>
                          <a:latin typeface="Arial"/>
                        </a:rPr>
                        <a:t>33116</a:t>
                      </a:r>
                    </a:p>
                  </a:txBody>
                  <a:tcPr marL="9525" marR="9525" marT="9525" marB="0" anchor="ctr">
                    <a:lnL>
                      <a:noFill/>
                    </a:lnL>
                    <a:lnR>
                      <a:noFill/>
                    </a:lnR>
                    <a:lnT>
                      <a:noFill/>
                    </a:lnT>
                    <a:lnB>
                      <a:noFill/>
                    </a:lnB>
                  </a:tcPr>
                </a:tc>
                <a:tc>
                  <a:txBody>
                    <a:bodyPr/>
                    <a:lstStyle/>
                    <a:p>
                      <a:pPr algn="r" fontAlgn="ctr"/>
                      <a:r>
                        <a:rPr lang="en-US" sz="1200" b="1" i="0" u="none" strike="noStrike">
                          <a:solidFill>
                            <a:srgbClr val="000000"/>
                          </a:solidFill>
                          <a:effectLst/>
                          <a:latin typeface="Arial"/>
                        </a:rPr>
                        <a:t>16350</a:t>
                      </a:r>
                    </a:p>
                  </a:txBody>
                  <a:tcPr marL="9525" marR="9525" marT="9525" marB="0" anchor="ctr">
                    <a:lnL>
                      <a:noFill/>
                    </a:lnL>
                    <a:lnR>
                      <a:noFill/>
                    </a:lnR>
                    <a:lnT>
                      <a:noFill/>
                    </a:lnT>
                    <a:lnB>
                      <a:noFill/>
                    </a:lnB>
                  </a:tcPr>
                </a:tc>
                <a:tc>
                  <a:txBody>
                    <a:bodyPr/>
                    <a:lstStyle/>
                    <a:p>
                      <a:pPr algn="r" fontAlgn="ctr"/>
                      <a:r>
                        <a:rPr lang="en-US" sz="1200" b="1" i="0" u="none" strike="noStrike" dirty="0">
                          <a:solidFill>
                            <a:srgbClr val="000000"/>
                          </a:solidFill>
                          <a:effectLst/>
                          <a:latin typeface="Arial"/>
                        </a:rPr>
                        <a:t>56273</a:t>
                      </a:r>
                    </a:p>
                  </a:txBody>
                  <a:tcPr marL="9525" marR="9525" marT="9525" marB="0" anchor="ctr">
                    <a:lnL>
                      <a:noFill/>
                    </a:lnL>
                    <a:lnR>
                      <a:noFill/>
                    </a:lnR>
                    <a:lnT>
                      <a:noFill/>
                    </a:lnT>
                    <a:lnB>
                      <a:noFill/>
                    </a:lnB>
                  </a:tcPr>
                </a:tc>
                <a:tc>
                  <a:txBody>
                    <a:bodyPr/>
                    <a:lstStyle/>
                    <a:p>
                      <a:pPr algn="r" fontAlgn="ctr"/>
                      <a:r>
                        <a:rPr lang="en-US" sz="1200" b="1" i="0" u="none" strike="noStrike" dirty="0">
                          <a:solidFill>
                            <a:srgbClr val="000000"/>
                          </a:solidFill>
                          <a:effectLst/>
                          <a:latin typeface="Arial"/>
                        </a:rPr>
                        <a:t>7575</a:t>
                      </a:r>
                    </a:p>
                  </a:txBody>
                  <a:tcPr marL="9525" marR="9525" marT="9525" marB="0" anchor="ctr">
                    <a:lnL>
                      <a:noFill/>
                    </a:lnL>
                    <a:lnR>
                      <a:noFill/>
                    </a:lnR>
                    <a:lnT>
                      <a:noFill/>
                    </a:lnT>
                    <a:lnB>
                      <a:noFill/>
                    </a:lnB>
                  </a:tcPr>
                </a:tc>
                <a:tc>
                  <a:txBody>
                    <a:bodyPr/>
                    <a:lstStyle/>
                    <a:p>
                      <a:pPr algn="r" fontAlgn="ctr"/>
                      <a:r>
                        <a:rPr lang="en-US" sz="1200" b="1" i="0" u="none" strike="noStrike" dirty="0">
                          <a:solidFill>
                            <a:srgbClr val="000000"/>
                          </a:solidFill>
                          <a:effectLst/>
                          <a:latin typeface="Arial"/>
                        </a:rPr>
                        <a:t>40990</a:t>
                      </a:r>
                    </a:p>
                  </a:txBody>
                  <a:tcPr marL="9525" marR="9525" marT="9525" marB="0" anchor="ctr">
                    <a:lnL>
                      <a:noFill/>
                    </a:lnL>
                    <a:lnR>
                      <a:noFill/>
                    </a:lnR>
                    <a:lnT>
                      <a:noFill/>
                    </a:lnT>
                    <a:lnB>
                      <a:noFill/>
                    </a:lnB>
                  </a:tcPr>
                </a:tc>
                <a:extLst>
                  <a:ext uri="{0D108BD9-81ED-4DB2-BD59-A6C34878D82A}">
                    <a16:rowId xmlns="" xmlns:a16="http://schemas.microsoft.com/office/drawing/2014/main" val="10001"/>
                  </a:ext>
                </a:extLst>
              </a:tr>
              <a:tr h="247343">
                <a:tc>
                  <a:txBody>
                    <a:bodyPr/>
                    <a:lstStyle/>
                    <a:p>
                      <a:pPr algn="l" rtl="0" fontAlgn="ctr"/>
                      <a:r>
                        <a:rPr lang="mn-MN" sz="1200" b="0" i="0" u="none" strike="noStrike" dirty="0">
                          <a:solidFill>
                            <a:srgbClr val="000000"/>
                          </a:solidFill>
                          <a:latin typeface="Arial"/>
                        </a:rPr>
                        <a:t>    Адуу </a:t>
                      </a:r>
                    </a:p>
                  </a:txBody>
                  <a:tcPr marL="9525" marR="9525" marT="9521" marB="0" anchor="ctr">
                    <a:lnL>
                      <a:noFill/>
                    </a:lnL>
                    <a:lnR>
                      <a:noFill/>
                    </a:lnR>
                    <a:lnT>
                      <a:noFill/>
                    </a:lnT>
                    <a:lnB>
                      <a:noFill/>
                    </a:lnB>
                    <a:solidFill>
                      <a:srgbClr val="FCD5B5"/>
                    </a:solidFill>
                  </a:tcPr>
                </a:tc>
                <a:tc>
                  <a:txBody>
                    <a:bodyPr/>
                    <a:lstStyle/>
                    <a:p>
                      <a:pPr algn="r" fontAlgn="ctr"/>
                      <a:r>
                        <a:rPr lang="en-US" sz="1200" b="0" i="0" u="none" strike="noStrike" dirty="0">
                          <a:solidFill>
                            <a:srgbClr val="000000"/>
                          </a:solidFill>
                          <a:effectLst/>
                          <a:latin typeface="Arial"/>
                        </a:rPr>
                        <a:t>2929</a:t>
                      </a:r>
                    </a:p>
                  </a:txBody>
                  <a:tcPr marL="9525" marR="9525" marT="9525" marB="0" anchor="ctr">
                    <a:lnL>
                      <a:noFill/>
                    </a:lnL>
                    <a:lnR>
                      <a:noFill/>
                    </a:lnR>
                    <a:lnT>
                      <a:noFill/>
                    </a:lnT>
                    <a:lnB>
                      <a:noFill/>
                    </a:lnB>
                    <a:solidFill>
                      <a:srgbClr val="FCD5B5"/>
                    </a:solidFill>
                  </a:tcPr>
                </a:tc>
                <a:tc>
                  <a:txBody>
                    <a:bodyPr/>
                    <a:lstStyle/>
                    <a:p>
                      <a:pPr algn="r" fontAlgn="ctr"/>
                      <a:r>
                        <a:rPr lang="en-US" sz="1200" b="0" i="0" u="none" strike="noStrike" dirty="0">
                          <a:solidFill>
                            <a:srgbClr val="000000"/>
                          </a:solidFill>
                          <a:effectLst/>
                          <a:latin typeface="Arial"/>
                        </a:rPr>
                        <a:t>1789</a:t>
                      </a:r>
                    </a:p>
                  </a:txBody>
                  <a:tcPr marL="9525" marR="9525" marT="9525" marB="0" anchor="ctr">
                    <a:lnL>
                      <a:noFill/>
                    </a:lnL>
                    <a:lnR>
                      <a:noFill/>
                    </a:lnR>
                    <a:lnT>
                      <a:noFill/>
                    </a:lnT>
                    <a:lnB>
                      <a:noFill/>
                    </a:lnB>
                    <a:solidFill>
                      <a:srgbClr val="FCD5B5"/>
                    </a:solidFill>
                  </a:tcPr>
                </a:tc>
                <a:tc>
                  <a:txBody>
                    <a:bodyPr/>
                    <a:lstStyle/>
                    <a:p>
                      <a:pPr algn="r" fontAlgn="ctr"/>
                      <a:r>
                        <a:rPr lang="en-US" sz="1200" b="0" i="0" u="none" strike="noStrike" dirty="0">
                          <a:solidFill>
                            <a:srgbClr val="000000"/>
                          </a:solidFill>
                          <a:effectLst/>
                          <a:latin typeface="Arial"/>
                        </a:rPr>
                        <a:t>8885</a:t>
                      </a:r>
                    </a:p>
                  </a:txBody>
                  <a:tcPr marL="9525" marR="9525" marT="9525" marB="0" anchor="ctr">
                    <a:lnL>
                      <a:noFill/>
                    </a:lnL>
                    <a:lnR>
                      <a:noFill/>
                    </a:lnR>
                    <a:lnT>
                      <a:noFill/>
                    </a:lnT>
                    <a:lnB>
                      <a:noFill/>
                    </a:lnB>
                    <a:solidFill>
                      <a:srgbClr val="FCD5B5"/>
                    </a:solidFill>
                  </a:tcPr>
                </a:tc>
                <a:tc>
                  <a:txBody>
                    <a:bodyPr/>
                    <a:lstStyle/>
                    <a:p>
                      <a:pPr algn="r" fontAlgn="ctr"/>
                      <a:r>
                        <a:rPr lang="en-US" sz="1200" b="0" i="0" u="none" strike="noStrike" dirty="0">
                          <a:solidFill>
                            <a:srgbClr val="000000"/>
                          </a:solidFill>
                          <a:effectLst/>
                          <a:latin typeface="Arial"/>
                        </a:rPr>
                        <a:t>506</a:t>
                      </a:r>
                    </a:p>
                  </a:txBody>
                  <a:tcPr marL="9525" marR="9525" marT="9525" marB="0" anchor="ctr">
                    <a:lnL>
                      <a:noFill/>
                    </a:lnL>
                    <a:lnR>
                      <a:noFill/>
                    </a:lnR>
                    <a:lnT>
                      <a:noFill/>
                    </a:lnT>
                    <a:lnB>
                      <a:noFill/>
                    </a:lnB>
                    <a:solidFill>
                      <a:srgbClr val="FCD5B5"/>
                    </a:solidFill>
                  </a:tcPr>
                </a:tc>
                <a:tc>
                  <a:txBody>
                    <a:bodyPr/>
                    <a:lstStyle/>
                    <a:p>
                      <a:pPr algn="r" fontAlgn="ctr"/>
                      <a:r>
                        <a:rPr lang="en-US" sz="1200" b="0" i="0" u="none" strike="noStrike">
                          <a:solidFill>
                            <a:srgbClr val="000000"/>
                          </a:solidFill>
                          <a:effectLst/>
                          <a:latin typeface="Arial"/>
                        </a:rPr>
                        <a:t>2258</a:t>
                      </a:r>
                    </a:p>
                  </a:txBody>
                  <a:tcPr marL="9525" marR="9525" marT="9525" marB="0" anchor="ctr">
                    <a:lnL>
                      <a:noFill/>
                    </a:lnL>
                    <a:lnR>
                      <a:noFill/>
                    </a:lnR>
                    <a:lnT>
                      <a:noFill/>
                    </a:lnT>
                    <a:lnB>
                      <a:noFill/>
                    </a:lnB>
                    <a:solidFill>
                      <a:srgbClr val="FCD5B5"/>
                    </a:solidFill>
                  </a:tcPr>
                </a:tc>
                <a:extLst>
                  <a:ext uri="{0D108BD9-81ED-4DB2-BD59-A6C34878D82A}">
                    <a16:rowId xmlns="" xmlns:a16="http://schemas.microsoft.com/office/drawing/2014/main" val="10002"/>
                  </a:ext>
                </a:extLst>
              </a:tr>
              <a:tr h="227817">
                <a:tc>
                  <a:txBody>
                    <a:bodyPr/>
                    <a:lstStyle/>
                    <a:p>
                      <a:pPr algn="l" rtl="0" fontAlgn="ctr"/>
                      <a:r>
                        <a:rPr lang="mn-MN" sz="1200" b="0" i="0" u="none" strike="noStrike">
                          <a:solidFill>
                            <a:srgbClr val="000000"/>
                          </a:solidFill>
                          <a:latin typeface="Arial"/>
                        </a:rPr>
                        <a:t>    Үхэр </a:t>
                      </a:r>
                    </a:p>
                  </a:txBody>
                  <a:tcPr marL="9525" marR="9525" marT="9521" marB="0" anchor="ctr">
                    <a:lnL>
                      <a:noFill/>
                    </a:lnL>
                    <a:lnR>
                      <a:noFill/>
                    </a:lnR>
                    <a:lnT>
                      <a:noFill/>
                    </a:lnT>
                    <a:lnB>
                      <a:noFill/>
                    </a:lnB>
                  </a:tcPr>
                </a:tc>
                <a:tc>
                  <a:txBody>
                    <a:bodyPr/>
                    <a:lstStyle/>
                    <a:p>
                      <a:pPr algn="r" fontAlgn="ctr"/>
                      <a:r>
                        <a:rPr lang="en-US" sz="1200" b="0" i="0" u="none" strike="noStrike">
                          <a:solidFill>
                            <a:srgbClr val="000000"/>
                          </a:solidFill>
                          <a:effectLst/>
                          <a:latin typeface="Arial"/>
                        </a:rPr>
                        <a:t>4356</a:t>
                      </a:r>
                    </a:p>
                  </a:txBody>
                  <a:tcPr marL="9525" marR="9525" marT="9525"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a:rPr>
                        <a:t>1804</a:t>
                      </a:r>
                    </a:p>
                  </a:txBody>
                  <a:tcPr marL="9525" marR="9525" marT="9525"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a:rPr>
                        <a:t>13176</a:t>
                      </a:r>
                    </a:p>
                  </a:txBody>
                  <a:tcPr marL="9525" marR="9525" marT="9525"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a:rPr>
                        <a:t>620</a:t>
                      </a:r>
                    </a:p>
                  </a:txBody>
                  <a:tcPr marL="9525" marR="9525" marT="9525"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a:rPr>
                        <a:t>2638</a:t>
                      </a:r>
                    </a:p>
                  </a:txBody>
                  <a:tcPr marL="9525" marR="9525" marT="9525" marB="0" anchor="ctr">
                    <a:lnL>
                      <a:noFill/>
                    </a:lnL>
                    <a:lnR>
                      <a:noFill/>
                    </a:lnR>
                    <a:lnT>
                      <a:noFill/>
                    </a:lnT>
                    <a:lnB>
                      <a:noFill/>
                    </a:lnB>
                  </a:tcPr>
                </a:tc>
                <a:extLst>
                  <a:ext uri="{0D108BD9-81ED-4DB2-BD59-A6C34878D82A}">
                    <a16:rowId xmlns="" xmlns:a16="http://schemas.microsoft.com/office/drawing/2014/main" val="10003"/>
                  </a:ext>
                </a:extLst>
              </a:tr>
              <a:tr h="284769">
                <a:tc>
                  <a:txBody>
                    <a:bodyPr/>
                    <a:lstStyle/>
                    <a:p>
                      <a:pPr algn="l" rtl="0" fontAlgn="ctr"/>
                      <a:r>
                        <a:rPr lang="mn-MN" sz="1200" b="0" i="0" u="none" strike="noStrike" dirty="0">
                          <a:solidFill>
                            <a:srgbClr val="000000"/>
                          </a:solidFill>
                          <a:latin typeface="Arial"/>
                        </a:rPr>
                        <a:t>    Тэмээ </a:t>
                      </a:r>
                    </a:p>
                  </a:txBody>
                  <a:tcPr marL="9525" marR="9525" marT="9521" marB="0" anchor="ctr">
                    <a:lnL>
                      <a:noFill/>
                    </a:lnL>
                    <a:lnR>
                      <a:noFill/>
                    </a:lnR>
                    <a:lnT>
                      <a:noFill/>
                    </a:lnT>
                    <a:lnB>
                      <a:noFill/>
                    </a:lnB>
                    <a:solidFill>
                      <a:srgbClr val="FCD5B5"/>
                    </a:solidFill>
                  </a:tcPr>
                </a:tc>
                <a:tc>
                  <a:txBody>
                    <a:bodyPr/>
                    <a:lstStyle/>
                    <a:p>
                      <a:pPr algn="r" fontAlgn="ctr"/>
                      <a:r>
                        <a:rPr lang="en-US" sz="1200" b="0" i="0" u="none" strike="noStrike">
                          <a:solidFill>
                            <a:srgbClr val="000000"/>
                          </a:solidFill>
                          <a:effectLst/>
                          <a:latin typeface="Arial"/>
                        </a:rPr>
                        <a:t>0</a:t>
                      </a:r>
                    </a:p>
                  </a:txBody>
                  <a:tcPr marL="9525" marR="9525" marT="9525" marB="0" anchor="ctr">
                    <a:lnL>
                      <a:noFill/>
                    </a:lnL>
                    <a:lnR>
                      <a:noFill/>
                    </a:lnR>
                    <a:lnT>
                      <a:noFill/>
                    </a:lnT>
                    <a:lnB>
                      <a:noFill/>
                    </a:lnB>
                    <a:solidFill>
                      <a:srgbClr val="FCD5B5"/>
                    </a:solidFill>
                  </a:tcPr>
                </a:tc>
                <a:tc>
                  <a:txBody>
                    <a:bodyPr/>
                    <a:lstStyle/>
                    <a:p>
                      <a:pPr algn="r" fontAlgn="ctr"/>
                      <a:r>
                        <a:rPr lang="en-US" sz="1200" b="0" i="0" u="none" strike="noStrike" dirty="0">
                          <a:solidFill>
                            <a:srgbClr val="000000"/>
                          </a:solidFill>
                          <a:effectLst/>
                          <a:latin typeface="Arial"/>
                        </a:rPr>
                        <a:t>0</a:t>
                      </a:r>
                    </a:p>
                  </a:txBody>
                  <a:tcPr marL="9525" marR="9525" marT="9525" marB="0" anchor="ctr">
                    <a:lnL>
                      <a:noFill/>
                    </a:lnL>
                    <a:lnR>
                      <a:noFill/>
                    </a:lnR>
                    <a:lnT>
                      <a:noFill/>
                    </a:lnT>
                    <a:lnB>
                      <a:noFill/>
                    </a:lnB>
                    <a:solidFill>
                      <a:srgbClr val="FCD5B5"/>
                    </a:solidFill>
                  </a:tcPr>
                </a:tc>
                <a:tc>
                  <a:txBody>
                    <a:bodyPr/>
                    <a:lstStyle/>
                    <a:p>
                      <a:pPr algn="r" fontAlgn="ctr"/>
                      <a:r>
                        <a:rPr lang="en-US" sz="1200" b="0" i="0" u="none" strike="noStrike">
                          <a:solidFill>
                            <a:srgbClr val="000000"/>
                          </a:solidFill>
                          <a:effectLst/>
                          <a:latin typeface="Arial"/>
                        </a:rPr>
                        <a:t>0</a:t>
                      </a:r>
                    </a:p>
                  </a:txBody>
                  <a:tcPr marL="9525" marR="9525" marT="9525" marB="0" anchor="ctr">
                    <a:lnL>
                      <a:noFill/>
                    </a:lnL>
                    <a:lnR>
                      <a:noFill/>
                    </a:lnR>
                    <a:lnT>
                      <a:noFill/>
                    </a:lnT>
                    <a:lnB>
                      <a:noFill/>
                    </a:lnB>
                    <a:solidFill>
                      <a:srgbClr val="FCD5B5"/>
                    </a:solidFill>
                  </a:tcPr>
                </a:tc>
                <a:tc>
                  <a:txBody>
                    <a:bodyPr/>
                    <a:lstStyle/>
                    <a:p>
                      <a:pPr algn="r" fontAlgn="ctr"/>
                      <a:r>
                        <a:rPr lang="en-US" sz="1200" b="0" i="0" u="none" strike="noStrike">
                          <a:solidFill>
                            <a:srgbClr val="000000"/>
                          </a:solidFill>
                          <a:effectLst/>
                          <a:latin typeface="Arial"/>
                        </a:rPr>
                        <a:t>0</a:t>
                      </a:r>
                    </a:p>
                  </a:txBody>
                  <a:tcPr marL="9525" marR="9525" marT="9525" marB="0" anchor="ctr">
                    <a:lnL>
                      <a:noFill/>
                    </a:lnL>
                    <a:lnR>
                      <a:noFill/>
                    </a:lnR>
                    <a:lnT>
                      <a:noFill/>
                    </a:lnT>
                    <a:lnB>
                      <a:noFill/>
                    </a:lnB>
                    <a:solidFill>
                      <a:srgbClr val="FCD5B5"/>
                    </a:solidFill>
                  </a:tcPr>
                </a:tc>
                <a:tc>
                  <a:txBody>
                    <a:bodyPr/>
                    <a:lstStyle/>
                    <a:p>
                      <a:pPr algn="r" fontAlgn="ctr"/>
                      <a:r>
                        <a:rPr lang="en-US" sz="1200" b="0" i="0" u="none" strike="noStrike" dirty="0">
                          <a:solidFill>
                            <a:srgbClr val="000000"/>
                          </a:solidFill>
                          <a:effectLst/>
                          <a:latin typeface="Arial"/>
                        </a:rPr>
                        <a:t>0</a:t>
                      </a:r>
                    </a:p>
                  </a:txBody>
                  <a:tcPr marL="9525" marR="9525" marT="9525" marB="0" anchor="ctr">
                    <a:lnL>
                      <a:noFill/>
                    </a:lnL>
                    <a:lnR>
                      <a:noFill/>
                    </a:lnR>
                    <a:lnT>
                      <a:noFill/>
                    </a:lnT>
                    <a:lnB>
                      <a:noFill/>
                    </a:lnB>
                    <a:solidFill>
                      <a:srgbClr val="FCD5B5"/>
                    </a:solidFill>
                  </a:tcPr>
                </a:tc>
                <a:extLst>
                  <a:ext uri="{0D108BD9-81ED-4DB2-BD59-A6C34878D82A}">
                    <a16:rowId xmlns="" xmlns:a16="http://schemas.microsoft.com/office/drawing/2014/main" val="10004"/>
                  </a:ext>
                </a:extLst>
              </a:tr>
              <a:tr h="227817">
                <a:tc>
                  <a:txBody>
                    <a:bodyPr/>
                    <a:lstStyle/>
                    <a:p>
                      <a:pPr algn="l" rtl="0" fontAlgn="ctr"/>
                      <a:r>
                        <a:rPr lang="mn-MN" sz="1200" b="0" i="0" u="none" strike="noStrike">
                          <a:solidFill>
                            <a:srgbClr val="000000"/>
                          </a:solidFill>
                          <a:latin typeface="Arial"/>
                        </a:rPr>
                        <a:t>    Хонь </a:t>
                      </a:r>
                    </a:p>
                  </a:txBody>
                  <a:tcPr marL="9525" marR="9525" marT="9521" marB="0" anchor="ctr">
                    <a:lnL>
                      <a:noFill/>
                    </a:lnL>
                    <a:lnR>
                      <a:noFill/>
                    </a:lnR>
                    <a:lnT>
                      <a:noFill/>
                    </a:lnT>
                    <a:lnB>
                      <a:noFill/>
                    </a:lnB>
                  </a:tcPr>
                </a:tc>
                <a:tc>
                  <a:txBody>
                    <a:bodyPr/>
                    <a:lstStyle/>
                    <a:p>
                      <a:pPr algn="r" fontAlgn="ctr"/>
                      <a:r>
                        <a:rPr lang="en-US" sz="1200" b="0" i="0" u="none" strike="noStrike">
                          <a:solidFill>
                            <a:srgbClr val="000000"/>
                          </a:solidFill>
                          <a:effectLst/>
                          <a:latin typeface="Arial"/>
                        </a:rPr>
                        <a:t>13628</a:t>
                      </a:r>
                    </a:p>
                  </a:txBody>
                  <a:tcPr marL="9525" marR="9525" marT="9525"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a:rPr>
                        <a:t>7126</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Arial"/>
                        </a:rPr>
                        <a:t>18625</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Arial"/>
                        </a:rPr>
                        <a:t>3321</a:t>
                      </a:r>
                    </a:p>
                  </a:txBody>
                  <a:tcPr marL="9525" marR="9525" marT="9525"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a:rPr>
                        <a:t>25007</a:t>
                      </a:r>
                    </a:p>
                  </a:txBody>
                  <a:tcPr marL="9525" marR="9525" marT="9525" marB="0" anchor="ctr">
                    <a:lnL>
                      <a:noFill/>
                    </a:lnL>
                    <a:lnR>
                      <a:noFill/>
                    </a:lnR>
                    <a:lnT>
                      <a:noFill/>
                    </a:lnT>
                    <a:lnB>
                      <a:noFill/>
                    </a:lnB>
                  </a:tcPr>
                </a:tc>
                <a:extLst>
                  <a:ext uri="{0D108BD9-81ED-4DB2-BD59-A6C34878D82A}">
                    <a16:rowId xmlns="" xmlns:a16="http://schemas.microsoft.com/office/drawing/2014/main" val="10005"/>
                  </a:ext>
                </a:extLst>
              </a:tr>
              <a:tr h="307552">
                <a:tc>
                  <a:txBody>
                    <a:bodyPr/>
                    <a:lstStyle/>
                    <a:p>
                      <a:pPr algn="l" rtl="0" fontAlgn="ctr"/>
                      <a:r>
                        <a:rPr lang="mn-MN" sz="1200" b="0" i="0" u="none" strike="noStrike" dirty="0">
                          <a:solidFill>
                            <a:srgbClr val="000000"/>
                          </a:solidFill>
                          <a:latin typeface="Arial"/>
                        </a:rPr>
                        <a:t>    Ямаа </a:t>
                      </a:r>
                    </a:p>
                  </a:txBody>
                  <a:tcPr marL="9525" marR="9525" marT="9521" marB="0" anchor="ctr">
                    <a:lnL>
                      <a:noFill/>
                    </a:lnL>
                    <a:lnR>
                      <a:noFill/>
                    </a:lnR>
                    <a:lnT>
                      <a:noFill/>
                    </a:lnT>
                    <a:lnB w="12700" cap="flat" cmpd="sng" algn="ctr">
                      <a:solidFill>
                        <a:srgbClr val="F79646"/>
                      </a:solidFill>
                      <a:prstDash val="solid"/>
                      <a:round/>
                      <a:headEnd type="none" w="med" len="med"/>
                      <a:tailEnd type="none" w="med" len="med"/>
                    </a:lnB>
                    <a:solidFill>
                      <a:srgbClr val="FCD5B5"/>
                    </a:solidFill>
                  </a:tcPr>
                </a:tc>
                <a:tc>
                  <a:txBody>
                    <a:bodyPr/>
                    <a:lstStyle/>
                    <a:p>
                      <a:pPr algn="r" fontAlgn="ctr"/>
                      <a:r>
                        <a:rPr lang="en-US" sz="1200" b="0" i="0" u="none" strike="noStrike">
                          <a:solidFill>
                            <a:srgbClr val="000000"/>
                          </a:solidFill>
                          <a:effectLst/>
                          <a:latin typeface="Arial"/>
                        </a:rPr>
                        <a:t>12203</a:t>
                      </a:r>
                    </a:p>
                  </a:txBody>
                  <a:tcPr marL="9525" marR="9525" marT="9525" marB="0" anchor="ctr">
                    <a:lnL>
                      <a:noFill/>
                    </a:lnL>
                    <a:lnR>
                      <a:noFill/>
                    </a:lnR>
                    <a:lnT>
                      <a:noFill/>
                    </a:lnT>
                    <a:lnB w="12700" cap="flat" cmpd="sng" algn="ctr">
                      <a:solidFill>
                        <a:srgbClr val="F79646"/>
                      </a:solidFill>
                      <a:prstDash val="solid"/>
                      <a:round/>
                      <a:headEnd type="none" w="med" len="med"/>
                      <a:tailEnd type="none" w="med" len="med"/>
                    </a:lnB>
                    <a:solidFill>
                      <a:srgbClr val="FCD5B5"/>
                    </a:solidFill>
                  </a:tcPr>
                </a:tc>
                <a:tc>
                  <a:txBody>
                    <a:bodyPr/>
                    <a:lstStyle/>
                    <a:p>
                      <a:pPr algn="r" fontAlgn="ctr"/>
                      <a:r>
                        <a:rPr lang="en-US" sz="1200" b="0" i="0" u="none" strike="noStrike" dirty="0">
                          <a:solidFill>
                            <a:srgbClr val="000000"/>
                          </a:solidFill>
                          <a:effectLst/>
                          <a:latin typeface="Arial"/>
                        </a:rPr>
                        <a:t>5631</a:t>
                      </a:r>
                    </a:p>
                  </a:txBody>
                  <a:tcPr marL="9525" marR="9525" marT="9525" marB="0" anchor="ctr">
                    <a:lnL>
                      <a:noFill/>
                    </a:lnL>
                    <a:lnR>
                      <a:noFill/>
                    </a:lnR>
                    <a:lnT>
                      <a:noFill/>
                    </a:lnT>
                    <a:lnB w="12700" cap="flat" cmpd="sng" algn="ctr">
                      <a:solidFill>
                        <a:srgbClr val="F79646"/>
                      </a:solidFill>
                      <a:prstDash val="solid"/>
                      <a:round/>
                      <a:headEnd type="none" w="med" len="med"/>
                      <a:tailEnd type="none" w="med" len="med"/>
                    </a:lnB>
                    <a:solidFill>
                      <a:srgbClr val="FCD5B5"/>
                    </a:solidFill>
                  </a:tcPr>
                </a:tc>
                <a:tc>
                  <a:txBody>
                    <a:bodyPr/>
                    <a:lstStyle/>
                    <a:p>
                      <a:pPr algn="r" fontAlgn="ctr"/>
                      <a:r>
                        <a:rPr lang="en-US" sz="1200" b="0" i="0" u="none" strike="noStrike">
                          <a:solidFill>
                            <a:srgbClr val="000000"/>
                          </a:solidFill>
                          <a:effectLst/>
                          <a:latin typeface="Arial"/>
                        </a:rPr>
                        <a:t>15587</a:t>
                      </a:r>
                    </a:p>
                  </a:txBody>
                  <a:tcPr marL="9525" marR="9525" marT="9525" marB="0" anchor="ctr">
                    <a:lnL>
                      <a:noFill/>
                    </a:lnL>
                    <a:lnR>
                      <a:noFill/>
                    </a:lnR>
                    <a:lnT>
                      <a:noFill/>
                    </a:lnT>
                    <a:lnB w="12700" cap="flat" cmpd="sng" algn="ctr">
                      <a:solidFill>
                        <a:srgbClr val="F79646"/>
                      </a:solidFill>
                      <a:prstDash val="solid"/>
                      <a:round/>
                      <a:headEnd type="none" w="med" len="med"/>
                      <a:tailEnd type="none" w="med" len="med"/>
                    </a:lnB>
                    <a:solidFill>
                      <a:srgbClr val="FCD5B5"/>
                    </a:solidFill>
                  </a:tcPr>
                </a:tc>
                <a:tc>
                  <a:txBody>
                    <a:bodyPr/>
                    <a:lstStyle/>
                    <a:p>
                      <a:pPr algn="r" fontAlgn="ctr"/>
                      <a:r>
                        <a:rPr lang="en-US" sz="1200" b="0" i="0" u="none" strike="noStrike">
                          <a:solidFill>
                            <a:srgbClr val="000000"/>
                          </a:solidFill>
                          <a:effectLst/>
                          <a:latin typeface="Arial"/>
                        </a:rPr>
                        <a:t>3128</a:t>
                      </a:r>
                    </a:p>
                  </a:txBody>
                  <a:tcPr marL="9525" marR="9525" marT="9525" marB="0" anchor="ctr">
                    <a:lnL>
                      <a:noFill/>
                    </a:lnL>
                    <a:lnR>
                      <a:noFill/>
                    </a:lnR>
                    <a:lnT>
                      <a:noFill/>
                    </a:lnT>
                    <a:lnB w="12700" cap="flat" cmpd="sng" algn="ctr">
                      <a:solidFill>
                        <a:srgbClr val="F79646"/>
                      </a:solidFill>
                      <a:prstDash val="solid"/>
                      <a:round/>
                      <a:headEnd type="none" w="med" len="med"/>
                      <a:tailEnd type="none" w="med" len="med"/>
                    </a:lnB>
                    <a:solidFill>
                      <a:srgbClr val="FCD5B5"/>
                    </a:solidFill>
                  </a:tcPr>
                </a:tc>
                <a:tc>
                  <a:txBody>
                    <a:bodyPr/>
                    <a:lstStyle/>
                    <a:p>
                      <a:pPr algn="r" fontAlgn="ctr"/>
                      <a:r>
                        <a:rPr lang="en-US" sz="1200" b="0" i="0" u="none" strike="noStrike" dirty="0">
                          <a:solidFill>
                            <a:srgbClr val="000000"/>
                          </a:solidFill>
                          <a:effectLst/>
                          <a:latin typeface="Arial"/>
                        </a:rPr>
                        <a:t>11087</a:t>
                      </a:r>
                    </a:p>
                  </a:txBody>
                  <a:tcPr marL="9525" marR="9525" marT="9525" marB="0" anchor="ctr">
                    <a:lnL>
                      <a:noFill/>
                    </a:lnL>
                    <a:lnR>
                      <a:noFill/>
                    </a:lnR>
                    <a:lnT>
                      <a:noFill/>
                    </a:lnT>
                    <a:lnB w="12700" cap="flat" cmpd="sng" algn="ctr">
                      <a:solidFill>
                        <a:srgbClr val="F79646"/>
                      </a:solidFill>
                      <a:prstDash val="solid"/>
                      <a:round/>
                      <a:headEnd type="none" w="med" len="med"/>
                      <a:tailEnd type="none" w="med" len="med"/>
                    </a:lnB>
                    <a:solidFill>
                      <a:srgbClr val="FCD5B5"/>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086659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341"/>
            <a:ext cx="12192000" cy="6858000"/>
          </a:xfrm>
          <a:prstGeom prst="rect">
            <a:avLst/>
          </a:prstGeom>
        </p:spPr>
      </p:pic>
      <p:sp>
        <p:nvSpPr>
          <p:cNvPr id="5" name="Rectangle 12"/>
          <p:cNvSpPr>
            <a:spLocks noChangeArrowheads="1"/>
          </p:cNvSpPr>
          <p:nvPr/>
        </p:nvSpPr>
        <p:spPr bwMode="auto">
          <a:xfrm>
            <a:off x="1136650" y="125582"/>
            <a:ext cx="10109688" cy="446276"/>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300" b="1" dirty="0">
                <a:solidFill>
                  <a:schemeClr val="bg1"/>
                </a:solidFill>
                <a:latin typeface="Arial" pitchFamily="34" charset="0"/>
                <a:cs typeface="Arial" pitchFamily="34" charset="0"/>
              </a:rPr>
              <a:t>МАКРО ЭДИЙН ЗАСГИЙН ҮЗҮҮЛЭЛТ- </a:t>
            </a:r>
            <a:r>
              <a:rPr lang="mn-MN" sz="2300" b="1" dirty="0" smtClean="0">
                <a:solidFill>
                  <a:schemeClr val="bg1"/>
                </a:solidFill>
                <a:latin typeface="Arial" pitchFamily="34" charset="0"/>
                <a:cs typeface="Arial" pitchFamily="34" charset="0"/>
              </a:rPr>
              <a:t>Хөдөө аж ахуйн дундаж үнэ</a:t>
            </a:r>
            <a:endParaRPr lang="mn-MN" sz="2300" b="1" dirty="0">
              <a:solidFill>
                <a:schemeClr val="bg1"/>
              </a:solidFill>
              <a:latin typeface="Arial" pitchFamily="34" charset="0"/>
              <a:cs typeface="Arial" pitchFamily="34" charset="0"/>
            </a:endParaRPr>
          </a:p>
        </p:txBody>
      </p:sp>
      <p:sp>
        <p:nvSpPr>
          <p:cNvPr id="11" name="TextBox 14"/>
          <p:cNvSpPr txBox="1">
            <a:spLocks noChangeArrowheads="1"/>
          </p:cNvSpPr>
          <p:nvPr/>
        </p:nvSpPr>
        <p:spPr bwMode="auto">
          <a:xfrm>
            <a:off x="7007650" y="3417970"/>
            <a:ext cx="4346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mn-MN" altLang="en-US" sz="1200" b="1" dirty="0" smtClean="0">
                <a:latin typeface="Arial" panose="020B0604020202020204" pitchFamily="34" charset="0"/>
              </a:rPr>
              <a:t>Бог малын дундаж үнэ, </a:t>
            </a:r>
            <a:r>
              <a:rPr lang="mn-MN" altLang="en-US" sz="1200" b="1" dirty="0">
                <a:latin typeface="Arial" panose="020B0604020202020204" pitchFamily="34" charset="0"/>
              </a:rPr>
              <a:t>жил бүрийн </a:t>
            </a:r>
            <a:r>
              <a:rPr lang="en-US" altLang="en-US" sz="1200" b="1" dirty="0" smtClean="0">
                <a:latin typeface="Arial" panose="020B0604020202020204" pitchFamily="34" charset="0"/>
              </a:rPr>
              <a:t>3</a:t>
            </a:r>
            <a:r>
              <a:rPr lang="mn-MN" altLang="en-US" sz="1200" b="1" dirty="0" smtClean="0">
                <a:latin typeface="Arial" panose="020B0604020202020204" pitchFamily="34" charset="0"/>
              </a:rPr>
              <a:t> </a:t>
            </a:r>
            <a:r>
              <a:rPr lang="mn-MN" altLang="en-US" sz="1200" b="1" dirty="0" smtClean="0">
                <a:latin typeface="Arial" panose="020B0604020202020204" pitchFamily="34" charset="0"/>
              </a:rPr>
              <a:t>дугаар </a:t>
            </a:r>
            <a:r>
              <a:rPr lang="mn-MN" altLang="en-US" sz="1200" b="1" dirty="0">
                <a:latin typeface="Arial" panose="020B0604020202020204" pitchFamily="34" charset="0"/>
              </a:rPr>
              <a:t>сард, толгой</a:t>
            </a:r>
            <a:endParaRPr lang="en-US" altLang="en-US" sz="1200" b="1" dirty="0">
              <a:latin typeface="Arial" panose="020B060402020202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775" y="704499"/>
            <a:ext cx="5409417" cy="599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4"/>
          <p:cNvSpPr txBox="1">
            <a:spLocks noChangeArrowheads="1"/>
          </p:cNvSpPr>
          <p:nvPr/>
        </p:nvSpPr>
        <p:spPr bwMode="auto">
          <a:xfrm>
            <a:off x="7007650" y="848446"/>
            <a:ext cx="4624529"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mn-MN" altLang="en-US" sz="1100" dirty="0">
                <a:latin typeface="Arial" panose="020B0604020202020204" pitchFamily="34" charset="0"/>
              </a:rPr>
              <a:t>Мал аж ахуйн бүтээгдэхүүний зах зээлийн үнийн судалгаагаар 2020 оны 3 сарын байдлаар ноолуур 50.0 мянга, адууны шир 5.0 мянга, адууны дэл 3.5, бдууны сүүл 6.0 мянга, ямааны ноолууртай арьс 15.0 мянга байна. Өмнөх оны мөн үетэй харьцуулвал ноолуур 60.5 хувиар, адууны дэл 6.6 хувиар, ямааны ноолууртай арьс 20 хувиар буурсан бол адууны сүүл 4.3 хувиар өссөн байна. </a:t>
            </a:r>
            <a:endParaRPr lang="en-US" altLang="en-US" sz="1100" dirty="0" smtClean="0">
              <a:latin typeface="Arial" panose="020B0604020202020204" pitchFamily="34" charset="0"/>
            </a:endParaRPr>
          </a:p>
          <a:p>
            <a:pPr algn="just"/>
            <a:r>
              <a:rPr lang="mn-MN" altLang="en-US" sz="1100" dirty="0">
                <a:latin typeface="Arial" panose="020B0604020202020204" pitchFamily="34" charset="0"/>
              </a:rPr>
              <a:t>	</a:t>
            </a:r>
          </a:p>
          <a:p>
            <a:pPr algn="just"/>
            <a:r>
              <a:rPr lang="mn-MN" altLang="en-US" sz="1100" dirty="0">
                <a:latin typeface="Arial" panose="020B0604020202020204" pitchFamily="34" charset="0"/>
              </a:rPr>
              <a:t>Малын дундаж үнэ: 2020 оны 3 сарын байдлаар тэмээ 1027.0 мян.төг, адуу 980.0 мян.төг, үхэр 1099.0 мян.төг, хонь 155.0 мян.төг, ямаа 135.0 мян.төг болсон байна. Өмнөх сартай харьцуулвал адуу 6.6 хувиар, үхэр 5.5 </a:t>
            </a:r>
            <a:r>
              <a:rPr lang="mn-MN" altLang="en-US" sz="1100" dirty="0" smtClean="0">
                <a:latin typeface="Arial" panose="020B0604020202020204" pitchFamily="34" charset="0"/>
              </a:rPr>
              <a:t>хувиар</a:t>
            </a:r>
            <a:r>
              <a:rPr lang="mn-MN" altLang="en-US" sz="1100" dirty="0">
                <a:latin typeface="Arial" panose="020B0604020202020204" pitchFamily="34" charset="0"/>
              </a:rPr>
              <a:t>, ямаа 2.7 хувиар өссөн бол хонь 2.4 хувиар буурсан үзүүлэлттэй байна. </a:t>
            </a:r>
          </a:p>
          <a:p>
            <a:pPr algn="just"/>
            <a:r>
              <a:rPr lang="mn-MN" altLang="en-US" sz="1100" dirty="0">
                <a:latin typeface="Arial" panose="020B0604020202020204" pitchFamily="34" charset="0"/>
              </a:rPr>
              <a:t> </a:t>
            </a:r>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5797" y="4224753"/>
            <a:ext cx="442638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542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14" name="Content Placeholder 13"/>
          <p:cNvGraphicFramePr>
            <a:graphicFrameLocks noGrp="1"/>
          </p:cNvGraphicFramePr>
          <p:nvPr>
            <p:ph idx="1"/>
          </p:nvPr>
        </p:nvGraphicFramePr>
        <p:xfrm>
          <a:off x="1902254" y="4299272"/>
          <a:ext cx="9861379" cy="1990725"/>
        </p:xfrm>
        <a:graphic>
          <a:graphicData uri="http://schemas.openxmlformats.org/drawingml/2006/table">
            <a:tbl>
              <a:tblPr/>
              <a:tblGrid>
                <a:gridCol w="1392195">
                  <a:extLst>
                    <a:ext uri="{9D8B030D-6E8A-4147-A177-3AD203B41FA5}">
                      <a16:colId xmlns:a16="http://schemas.microsoft.com/office/drawing/2014/main" xmlns="" val="20000"/>
                    </a:ext>
                  </a:extLst>
                </a:gridCol>
                <a:gridCol w="2117296">
                  <a:extLst>
                    <a:ext uri="{9D8B030D-6E8A-4147-A177-3AD203B41FA5}">
                      <a16:colId xmlns:a16="http://schemas.microsoft.com/office/drawing/2014/main" xmlns="" val="20001"/>
                    </a:ext>
                  </a:extLst>
                </a:gridCol>
                <a:gridCol w="2117296">
                  <a:extLst>
                    <a:ext uri="{9D8B030D-6E8A-4147-A177-3AD203B41FA5}">
                      <a16:colId xmlns:a16="http://schemas.microsoft.com/office/drawing/2014/main" xmlns="" val="20002"/>
                    </a:ext>
                  </a:extLst>
                </a:gridCol>
                <a:gridCol w="2117296">
                  <a:extLst>
                    <a:ext uri="{9D8B030D-6E8A-4147-A177-3AD203B41FA5}">
                      <a16:colId xmlns:a16="http://schemas.microsoft.com/office/drawing/2014/main" xmlns="" val="20003"/>
                    </a:ext>
                  </a:extLst>
                </a:gridCol>
                <a:gridCol w="2117296">
                  <a:extLst>
                    <a:ext uri="{9D8B030D-6E8A-4147-A177-3AD203B41FA5}">
                      <a16:colId xmlns:a16="http://schemas.microsoft.com/office/drawing/2014/main" xmlns="" val="20004"/>
                    </a:ext>
                  </a:extLst>
                </a:gridCol>
              </a:tblGrid>
              <a:tr h="1152525">
                <a:tc>
                  <a:txBody>
                    <a:bodyPr/>
                    <a:lstStyle/>
                    <a:p>
                      <a:pPr algn="ctr" rtl="0" fontAlgn="ctr"/>
                      <a:r>
                        <a:rPr lang="mn-MN" sz="1200" b="0" i="0" u="none" strike="noStrike">
                          <a:solidFill>
                            <a:srgbClr val="FFFFFF"/>
                          </a:solidFill>
                          <a:latin typeface="Arial"/>
                        </a:rPr>
                        <a:t>Он</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597"/>
                    </a:solidFill>
                  </a:tcPr>
                </a:tc>
                <a:tc>
                  <a:txBody>
                    <a:bodyPr/>
                    <a:lstStyle/>
                    <a:p>
                      <a:pPr algn="ctr" rtl="0" fontAlgn="ctr"/>
                      <a:r>
                        <a:rPr lang="mn-MN" sz="1200" b="0" i="0" u="none" strike="noStrike">
                          <a:solidFill>
                            <a:srgbClr val="FFFFFF"/>
                          </a:solidFill>
                          <a:latin typeface="Arial"/>
                        </a:rPr>
                        <a:t>Нийт дүн</a:t>
                      </a:r>
                      <a:r>
                        <a:rPr lang="mn-MN" sz="1200" b="1" i="0" u="none" strike="noStrike">
                          <a:solidFill>
                            <a:srgbClr val="FFFFFF"/>
                          </a:solidFill>
                          <a:latin typeface="Arial"/>
                        </a:rPr>
                        <a:t> </a:t>
                      </a:r>
                      <a:endParaRPr lang="mn-MN" sz="1200" b="0" i="0" u="none" strike="noStrike">
                        <a:solidFill>
                          <a:srgbClr val="FFFFFF"/>
                        </a:solidFill>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597"/>
                    </a:solidFill>
                  </a:tcPr>
                </a:tc>
                <a:tc>
                  <a:txBody>
                    <a:bodyPr/>
                    <a:lstStyle/>
                    <a:p>
                      <a:pPr algn="ctr" rtl="0" fontAlgn="ctr"/>
                      <a:r>
                        <a:rPr lang="mn-MN" sz="1200" b="0" i="0" u="none" strike="noStrike">
                          <a:solidFill>
                            <a:srgbClr val="FFFFFF"/>
                          </a:solidFill>
                          <a:latin typeface="Arial"/>
                        </a:rPr>
                        <a:t>Уул уурхай, олборлох аж үйлдвэр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597"/>
                    </a:solidFill>
                  </a:tcPr>
                </a:tc>
                <a:tc>
                  <a:txBody>
                    <a:bodyPr/>
                    <a:lstStyle/>
                    <a:p>
                      <a:pPr algn="ctr" rtl="0" fontAlgn="ctr"/>
                      <a:r>
                        <a:rPr lang="mn-MN" sz="1200" b="0" i="0" u="none" strike="noStrike">
                          <a:solidFill>
                            <a:srgbClr val="FFFFFF"/>
                          </a:solidFill>
                          <a:latin typeface="Arial"/>
                        </a:rPr>
                        <a:t>Боловсруулах аж үйлдвэр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597"/>
                    </a:solidFill>
                  </a:tcPr>
                </a:tc>
                <a:tc>
                  <a:txBody>
                    <a:bodyPr/>
                    <a:lstStyle/>
                    <a:p>
                      <a:pPr algn="ctr" rtl="0" fontAlgn="ctr"/>
                      <a:r>
                        <a:rPr lang="mn-MN" sz="1200" b="0" i="0" u="none" strike="noStrike">
                          <a:solidFill>
                            <a:srgbClr val="FFFFFF"/>
                          </a:solidFill>
                          <a:latin typeface="Arial"/>
                        </a:rPr>
                        <a:t>Цахилгаан, дулааны эрчим хүч үйлдвэрлэл, усан хангамж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597"/>
                    </a:solidFill>
                  </a:tcPr>
                </a:tc>
                <a:extLst>
                  <a:ext uri="{0D108BD9-81ED-4DB2-BD59-A6C34878D82A}">
                    <a16:rowId xmlns:a16="http://schemas.microsoft.com/office/drawing/2014/main" xmlns="" val="10000"/>
                  </a:ext>
                </a:extLst>
              </a:tr>
              <a:tr h="209550">
                <a:tc>
                  <a:txBody>
                    <a:bodyPr/>
                    <a:lstStyle/>
                    <a:p>
                      <a:pPr algn="ctr" rtl="0" fontAlgn="ctr"/>
                      <a:r>
                        <a:rPr lang="en-US" sz="1200" b="0" i="0" u="none" strike="noStrike">
                          <a:solidFill>
                            <a:srgbClr val="000000"/>
                          </a:solidFill>
                          <a:latin typeface="Arial"/>
                        </a:rPr>
                        <a:t>2014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Arial"/>
                        </a:rPr>
                        <a:t>1191262.6</a:t>
                      </a:r>
                    </a:p>
                  </a:txBody>
                  <a:tcPr marL="9525" marR="9525" marT="9525"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DBE5F1"/>
                    </a:solidFill>
                  </a:tcPr>
                </a:tc>
                <a:tc>
                  <a:txBody>
                    <a:bodyPr/>
                    <a:lstStyle/>
                    <a:p>
                      <a:pPr algn="r" fontAlgn="b"/>
                      <a:r>
                        <a:rPr lang="en-US" sz="1200" b="0" i="0" u="none" strike="noStrike">
                          <a:solidFill>
                            <a:srgbClr val="000000"/>
                          </a:solidFill>
                          <a:latin typeface="Arial"/>
                        </a:rPr>
                        <a:t>135494.8</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solidFill>
                      <a:srgbClr val="DBE5F1"/>
                    </a:solidFill>
                  </a:tcPr>
                </a:tc>
                <a:tc>
                  <a:txBody>
                    <a:bodyPr/>
                    <a:lstStyle/>
                    <a:p>
                      <a:pPr algn="r" fontAlgn="b"/>
                      <a:r>
                        <a:rPr lang="en-US" sz="1200" b="0" i="0" u="none" strike="noStrike">
                          <a:solidFill>
                            <a:srgbClr val="000000"/>
                          </a:solidFill>
                          <a:latin typeface="Arial"/>
                        </a:rPr>
                        <a:t>383510.7</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solidFill>
                      <a:srgbClr val="DBE5F1"/>
                    </a:solidFill>
                  </a:tcPr>
                </a:tc>
                <a:tc>
                  <a:txBody>
                    <a:bodyPr/>
                    <a:lstStyle/>
                    <a:p>
                      <a:pPr algn="r" fontAlgn="b"/>
                      <a:r>
                        <a:rPr lang="en-US" sz="1200" b="0" i="0" u="none" strike="noStrike">
                          <a:solidFill>
                            <a:srgbClr val="000000"/>
                          </a:solidFill>
                          <a:latin typeface="Arial"/>
                        </a:rPr>
                        <a:t>672257.1</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xmlns="" val="10001"/>
                  </a:ext>
                </a:extLst>
              </a:tr>
              <a:tr h="209550">
                <a:tc>
                  <a:txBody>
                    <a:bodyPr/>
                    <a:lstStyle/>
                    <a:p>
                      <a:pPr algn="ctr" rtl="0" fontAlgn="ctr"/>
                      <a:r>
                        <a:rPr lang="en-US" sz="1200" b="0" i="0" u="none" strike="noStrike">
                          <a:solidFill>
                            <a:srgbClr val="000000"/>
                          </a:solidFill>
                          <a:latin typeface="Arial"/>
                        </a:rPr>
                        <a:t>2015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
                      <a:r>
                        <a:rPr lang="en-US" sz="1200" b="0" i="0" u="none" strike="noStrike">
                          <a:solidFill>
                            <a:srgbClr val="000000"/>
                          </a:solidFill>
                          <a:latin typeface="Arial"/>
                        </a:rPr>
                        <a:t>1650265</a:t>
                      </a: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latin typeface="Arial"/>
                        </a:rPr>
                        <a:t>198876.8</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latin typeface="Arial"/>
                        </a:rPr>
                        <a:t>636292.2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latin typeface="Arial"/>
                        </a:rPr>
                        <a:t>815096</a:t>
                      </a:r>
                    </a:p>
                  </a:txBody>
                  <a:tcPr marL="9525" marR="9525" marT="9525" marB="0" anchor="b">
                    <a:lnL>
                      <a:noFill/>
                    </a:lnL>
                    <a:lnR>
                      <a:noFill/>
                    </a:lnR>
                    <a:lnT>
                      <a:noFill/>
                    </a:lnT>
                    <a:lnB>
                      <a:noFill/>
                    </a:lnB>
                  </a:tcPr>
                </a:tc>
                <a:extLst>
                  <a:ext uri="{0D108BD9-81ED-4DB2-BD59-A6C34878D82A}">
                    <a16:rowId xmlns:a16="http://schemas.microsoft.com/office/drawing/2014/main" xmlns="" val="10002"/>
                  </a:ext>
                </a:extLst>
              </a:tr>
              <a:tr h="209550">
                <a:tc>
                  <a:txBody>
                    <a:bodyPr/>
                    <a:lstStyle/>
                    <a:p>
                      <a:pPr algn="ctr" rtl="0" fontAlgn="ctr"/>
                      <a:r>
                        <a:rPr lang="en-US" sz="1200" b="0" i="0" u="none" strike="noStrike">
                          <a:solidFill>
                            <a:srgbClr val="000000"/>
                          </a:solidFill>
                          <a:latin typeface="Arial"/>
                        </a:rPr>
                        <a:t>2016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Arial"/>
                        </a:rPr>
                        <a:t>1920127.5</a:t>
                      </a: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solidFill>
                      <a:srgbClr val="DBE5F1"/>
                    </a:solidFill>
                  </a:tcPr>
                </a:tc>
                <a:tc>
                  <a:txBody>
                    <a:bodyPr/>
                    <a:lstStyle/>
                    <a:p>
                      <a:pPr algn="r" fontAlgn="b"/>
                      <a:r>
                        <a:rPr lang="en-US" sz="1200" b="0" i="0" u="none" strike="noStrike">
                          <a:solidFill>
                            <a:srgbClr val="000000"/>
                          </a:solidFill>
                          <a:latin typeface="Arial"/>
                        </a:rPr>
                        <a:t>117976.8</a:t>
                      </a:r>
                    </a:p>
                  </a:txBody>
                  <a:tcPr marL="9525" marR="9525" marT="9525" marB="0" anchor="b">
                    <a:lnL>
                      <a:noFill/>
                    </a:lnL>
                    <a:lnR>
                      <a:noFill/>
                    </a:lnR>
                    <a:lnT>
                      <a:noFill/>
                    </a:lnT>
                    <a:lnB>
                      <a:noFill/>
                    </a:lnB>
                    <a:solidFill>
                      <a:srgbClr val="DBE5F1"/>
                    </a:solidFill>
                  </a:tcPr>
                </a:tc>
                <a:tc>
                  <a:txBody>
                    <a:bodyPr/>
                    <a:lstStyle/>
                    <a:p>
                      <a:pPr algn="r" fontAlgn="b"/>
                      <a:r>
                        <a:rPr lang="en-US" sz="1200" b="0" i="0" u="none" strike="noStrike">
                          <a:solidFill>
                            <a:srgbClr val="000000"/>
                          </a:solidFill>
                          <a:latin typeface="Arial"/>
                        </a:rPr>
                        <a:t>961948.4</a:t>
                      </a:r>
                    </a:p>
                  </a:txBody>
                  <a:tcPr marL="9525" marR="9525" marT="9525" marB="0" anchor="b">
                    <a:lnL>
                      <a:noFill/>
                    </a:lnL>
                    <a:lnR>
                      <a:noFill/>
                    </a:lnR>
                    <a:lnT>
                      <a:noFill/>
                    </a:lnT>
                    <a:lnB>
                      <a:noFill/>
                    </a:lnB>
                    <a:solidFill>
                      <a:srgbClr val="DBE5F1"/>
                    </a:solidFill>
                  </a:tcPr>
                </a:tc>
                <a:tc>
                  <a:txBody>
                    <a:bodyPr/>
                    <a:lstStyle/>
                    <a:p>
                      <a:pPr algn="r" fontAlgn="b"/>
                      <a:r>
                        <a:rPr lang="en-US" sz="1200" b="0" i="0" u="none" strike="noStrike">
                          <a:solidFill>
                            <a:srgbClr val="000000"/>
                          </a:solidFill>
                          <a:latin typeface="Arial"/>
                        </a:rPr>
                        <a:t>1202870.5</a:t>
                      </a:r>
                    </a:p>
                  </a:txBody>
                  <a:tcPr marL="9525" marR="9525" marT="9525" marB="0" anchor="b">
                    <a:lnL>
                      <a:noFill/>
                    </a:lnL>
                    <a:lnR>
                      <a:noFill/>
                    </a:lnR>
                    <a:lnT>
                      <a:noFill/>
                    </a:lnT>
                    <a:lnB>
                      <a:noFill/>
                    </a:lnB>
                    <a:solidFill>
                      <a:srgbClr val="DBE5F1"/>
                    </a:solidFill>
                  </a:tcPr>
                </a:tc>
                <a:extLst>
                  <a:ext uri="{0D108BD9-81ED-4DB2-BD59-A6C34878D82A}">
                    <a16:rowId xmlns:a16="http://schemas.microsoft.com/office/drawing/2014/main" xmlns="" val="10003"/>
                  </a:ext>
                </a:extLst>
              </a:tr>
              <a:tr h="209550">
                <a:tc>
                  <a:txBody>
                    <a:bodyPr/>
                    <a:lstStyle/>
                    <a:p>
                      <a:pPr algn="ctr" rtl="0" fontAlgn="ctr"/>
                      <a:r>
                        <a:rPr lang="en-US" sz="1200" b="0" i="0" u="none" strike="noStrike">
                          <a:solidFill>
                            <a:srgbClr val="000000"/>
                          </a:solidFill>
                          <a:latin typeface="Arial"/>
                        </a:rPr>
                        <a:t>2017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Arial"/>
                        </a:rPr>
                        <a:t>2079478.5</a:t>
                      </a:r>
                    </a:p>
                  </a:txBody>
                  <a:tcPr marL="9525" marR="9525" marT="9525" marB="0" anchor="b">
                    <a:lnL w="12700" cap="flat" cmpd="sng" algn="ctr">
                      <a:solidFill>
                        <a:srgbClr val="FFFFF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Arial"/>
                        </a:rPr>
                        <a:t>39546</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Arial"/>
                        </a:rPr>
                        <a:t>840202.3</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Arial"/>
                        </a:rPr>
                        <a:t>837062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 y="0"/>
            <a:ext cx="12137432" cy="6858000"/>
          </a:xfrm>
          <a:prstGeom prst="rect">
            <a:avLst/>
          </a:prstGeom>
        </p:spPr>
      </p:pic>
      <p:cxnSp>
        <p:nvCxnSpPr>
          <p:cNvPr id="5" name="Straight Connector 4"/>
          <p:cNvCxnSpPr/>
          <p:nvPr/>
        </p:nvCxnSpPr>
        <p:spPr>
          <a:xfrm flipH="1">
            <a:off x="1600200" y="3810000"/>
            <a:ext cx="95250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47"/>
          <p:cNvPicPr>
            <a:picLocks noChangeAspect="1" noChangeArrowheads="1"/>
          </p:cNvPicPr>
          <p:nvPr/>
        </p:nvPicPr>
        <p:blipFill>
          <a:blip r:embed="rId3" cstate="print"/>
          <a:srcRect/>
          <a:stretch>
            <a:fillRect/>
          </a:stretch>
        </p:blipFill>
        <p:spPr bwMode="auto">
          <a:xfrm>
            <a:off x="1143000" y="3505200"/>
            <a:ext cx="609600" cy="609600"/>
          </a:xfrm>
          <a:prstGeom prst="rect">
            <a:avLst/>
          </a:prstGeom>
          <a:noFill/>
          <a:ln w="9525">
            <a:noFill/>
            <a:miter lim="800000"/>
            <a:headEnd/>
            <a:tailEnd/>
          </a:ln>
        </p:spPr>
      </p:pic>
      <p:sp>
        <p:nvSpPr>
          <p:cNvPr id="7" name="Text Box 50"/>
          <p:cNvSpPr txBox="1">
            <a:spLocks noChangeArrowheads="1"/>
          </p:cNvSpPr>
          <p:nvPr/>
        </p:nvSpPr>
        <p:spPr bwMode="auto">
          <a:xfrm>
            <a:off x="2923863" y="974124"/>
            <a:ext cx="5742342" cy="409575"/>
          </a:xfrm>
          <a:prstGeom prst="rect">
            <a:avLst/>
          </a:prstGeom>
          <a:noFill/>
          <a:ln>
            <a:noFill/>
          </a:ln>
          <a:extLst/>
        </p:spPr>
        <p:txBody>
          <a:bodyPr lIns="27432" tIns="18288" rIns="27432" bIns="18288"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mn-MN" sz="1400" b="1" dirty="0">
                <a:solidFill>
                  <a:schemeClr val="accent1">
                    <a:lumMod val="50000"/>
                  </a:schemeClr>
                </a:solidFill>
                <a:latin typeface="Arial" panose="020B0604020202020204" pitchFamily="34" charset="0"/>
              </a:rPr>
              <a:t>АЖ ҮЙЛДВЭРИЙН САЛБАРЫН ҮЙЛДВЭРЛЭЛТ, БОРЛУУЛАЛТ </a:t>
            </a:r>
            <a:r>
              <a:rPr lang="mn-MN" sz="1400" dirty="0">
                <a:solidFill>
                  <a:schemeClr val="accent1">
                    <a:lumMod val="50000"/>
                  </a:schemeClr>
                </a:solidFill>
                <a:latin typeface="Arial" panose="020B0604020202020204" pitchFamily="34" charset="0"/>
              </a:rPr>
              <a:t> сараар, сая.төгрөг </a:t>
            </a:r>
            <a:endParaRPr lang="en-US" sz="1400" dirty="0">
              <a:solidFill>
                <a:srgbClr val="000000"/>
              </a:solidFill>
              <a:latin typeface="Arial Mon" panose="020B0500000000000000" pitchFamily="34" charset="0"/>
            </a:endParaRPr>
          </a:p>
        </p:txBody>
      </p:sp>
      <p:sp>
        <p:nvSpPr>
          <p:cNvPr id="9" name="Text Box 50">
            <a:extLst/>
          </p:cNvPr>
          <p:cNvSpPr txBox="1">
            <a:spLocks noChangeArrowheads="1"/>
          </p:cNvSpPr>
          <p:nvPr/>
        </p:nvSpPr>
        <p:spPr bwMode="auto">
          <a:xfrm>
            <a:off x="3276600" y="3743326"/>
            <a:ext cx="5943600" cy="717550"/>
          </a:xfrm>
          <a:prstGeom prst="rect">
            <a:avLst/>
          </a:prstGeom>
          <a:noFill/>
          <a:ln w="1">
            <a:noFill/>
            <a:miter lim="800000"/>
            <a:headEnd/>
            <a:tailEnd/>
          </a:ln>
        </p:spPr>
        <p:txBody>
          <a:bodyPr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spcBef>
                <a:spcPts val="0"/>
              </a:spcBef>
              <a:spcAft>
                <a:spcPts val="0"/>
              </a:spcAft>
              <a:defRPr/>
            </a:pPr>
            <a:endParaRPr lang="mn-MN" sz="1400" dirty="0">
              <a:solidFill>
                <a:sysClr val="windowText" lastClr="000000"/>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mn-MN" sz="1400" b="1" dirty="0">
                <a:solidFill>
                  <a:schemeClr val="accent1">
                    <a:lumMod val="50000"/>
                  </a:schemeClr>
                </a:solidFill>
                <a:latin typeface="Arial" panose="020B0604020202020204" pitchFamily="34" charset="0"/>
                <a:cs typeface="Arial" panose="020B0604020202020204" pitchFamily="34" charset="0"/>
              </a:rPr>
              <a:t>АЖ ҮЙЛДВЭРИЙН САЛБАРЫН НИЙТ </a:t>
            </a:r>
            <a:r>
              <a:rPr lang="mn-MN" sz="1400" b="1" dirty="0" smtClean="0">
                <a:solidFill>
                  <a:schemeClr val="accent1">
                    <a:lumMod val="50000"/>
                  </a:schemeClr>
                </a:solidFill>
                <a:latin typeface="Arial" panose="020B0604020202020204" pitchFamily="34" charset="0"/>
                <a:cs typeface="Arial" panose="020B0604020202020204" pitchFamily="34" charset="0"/>
              </a:rPr>
              <a:t>ҮЙЛДВЭРЛЭЛТ, БОРЛУУЛАЛТ</a:t>
            </a:r>
            <a:r>
              <a:rPr lang="mn-MN" sz="1400" b="1" dirty="0">
                <a:solidFill>
                  <a:schemeClr val="accent1">
                    <a:lumMod val="50000"/>
                  </a:schemeClr>
                </a:solidFill>
                <a:latin typeface="Arial" panose="020B0604020202020204" pitchFamily="34" charset="0"/>
                <a:cs typeface="Arial" panose="020B0604020202020204" pitchFamily="34" charset="0"/>
              </a:rPr>
              <a:t>, </a:t>
            </a:r>
            <a:r>
              <a:rPr lang="mn-MN" sz="1400" dirty="0" smtClean="0">
                <a:solidFill>
                  <a:schemeClr val="accent1">
                    <a:lumMod val="50000"/>
                  </a:schemeClr>
                </a:solidFill>
                <a:latin typeface="Arial" panose="020B0604020202020204" pitchFamily="34" charset="0"/>
                <a:cs typeface="Arial" panose="020B0604020202020204" pitchFamily="34" charset="0"/>
              </a:rPr>
              <a:t>сараар </a:t>
            </a:r>
            <a:r>
              <a:rPr lang="mn-MN" sz="1400" dirty="0">
                <a:solidFill>
                  <a:schemeClr val="accent1">
                    <a:lumMod val="50000"/>
                  </a:schemeClr>
                </a:solidFill>
                <a:latin typeface="Arial" panose="020B0604020202020204" pitchFamily="34" charset="0"/>
                <a:cs typeface="Arial" panose="020B0604020202020204" pitchFamily="34" charset="0"/>
              </a:rPr>
              <a:t>, мян.төгрөг</a:t>
            </a:r>
          </a:p>
        </p:txBody>
      </p:sp>
      <p:sp>
        <p:nvSpPr>
          <p:cNvPr id="17" name="Rectangle 12"/>
          <p:cNvSpPr>
            <a:spLocks noChangeArrowheads="1"/>
          </p:cNvSpPr>
          <p:nvPr/>
        </p:nvSpPr>
        <p:spPr bwMode="auto">
          <a:xfrm>
            <a:off x="1136650" y="300335"/>
            <a:ext cx="991235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bg1"/>
                </a:solidFill>
                <a:latin typeface="Arial" pitchFamily="34" charset="0"/>
                <a:cs typeface="Arial" pitchFamily="34" charset="0"/>
              </a:rPr>
              <a:t>ЭДИЙН ЗАСГИЙН ҮЗҮҮЛЭЛТ- Аж үйлдвэр</a:t>
            </a:r>
          </a:p>
        </p:txBody>
      </p:sp>
      <p:graphicFrame>
        <p:nvGraphicFramePr>
          <p:cNvPr id="13" name="Chart 12"/>
          <p:cNvGraphicFramePr>
            <a:graphicFrameLocks/>
          </p:cNvGraphicFramePr>
          <p:nvPr>
            <p:extLst>
              <p:ext uri="{D42A27DB-BD31-4B8C-83A1-F6EECF244321}">
                <p14:modId xmlns:p14="http://schemas.microsoft.com/office/powerpoint/2010/main" val="1576499265"/>
              </p:ext>
            </p:extLst>
          </p:nvPr>
        </p:nvGraphicFramePr>
        <p:xfrm>
          <a:off x="1136649" y="1464733"/>
          <a:ext cx="10563515" cy="2278593"/>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4848" y="4495801"/>
            <a:ext cx="10116151" cy="187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483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762</Words>
  <Application>Microsoft Office PowerPoint</Application>
  <PresentationFormat>Widescreen</PresentationFormat>
  <Paragraphs>233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Mon</vt:lpstr>
      <vt:lpstr>Calibri</vt:lpstr>
      <vt:lpstr>Calibri Light</vt:lpstr>
      <vt:lpstr>Office Theme</vt:lpstr>
      <vt:lpstr>БУЛГАН АЙМГИЙН НИЙГЭМ  ЭДИЙН ЗАСГИЙН БАЙДАЛ 2020 ОНЫ 3 САР  Хэвлэлийн бага хурал</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Nyamsuren_B</dc:creator>
  <cp:lastModifiedBy>Bulganbayar</cp:lastModifiedBy>
  <cp:revision>143</cp:revision>
  <dcterms:created xsi:type="dcterms:W3CDTF">2017-02-14T08:16:06Z</dcterms:created>
  <dcterms:modified xsi:type="dcterms:W3CDTF">2020-04-13T04:03:40Z</dcterms:modified>
</cp:coreProperties>
</file>