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6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taniltsuulga\2017\04\bull-04-hudulmu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statistic\&#1090;&#1072;&#1085;&#1080;&#1083;&#1094;&#1091;&#1091;&#1083;&#1075;&#1072;\Bull\2017\&#1096;&#1080;&#1085;&#1101;%20&#1079;&#1072;&#1075;&#1074;&#1072;&#1088;%20bull2017-05\bull_05_&#1101;&#1088;&#1199;&#1199;&#1083;%20&#1084;&#1101;&#1085;&#1076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statistic\&#1090;&#1072;&#1085;&#1080;&#1083;&#1094;&#1091;&#1091;&#1083;&#1075;&#1072;\Bull\2017\&#1096;&#1080;&#1085;&#1101;%20&#1079;&#1072;&#1075;&#1074;&#1072;&#1088;%20bull2017-05\bull_05_&#1101;&#1088;&#1199;&#1199;&#1083;%20&#1084;&#1101;&#1085;&#1076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statistic\&#1090;&#1072;&#1085;&#1080;&#1083;&#1094;&#1091;&#1091;&#1083;&#1075;&#1072;\Bull\2017\&#1096;&#1080;&#1085;&#1101;%20&#1079;&#1072;&#1075;&#1074;&#1072;&#1088;%20bull2017-05\bull_05_&#1101;&#1088;&#1199;&#1199;&#1083;%20&#1084;&#1101;&#1085;&#107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ull-2017\05\bull-0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ull-2017\05\bull-05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D:\statistic\&#1090;&#1072;&#1085;&#1080;&#1083;&#1094;&#1091;&#1091;&#1083;&#1075;&#1072;\Bull\2017\&#1096;&#1080;&#1085;&#1101;%20&#1079;&#1072;&#1075;&#1074;&#1072;&#1088;%20bull2017-05\bull_05_&#1090;&#1257;&#1089;&#1257;&#107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ull-2017\05\bull-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70AD47"/>
            </a:solidFill>
            <a:ln>
              <a:solidFill>
                <a:schemeClr val="accent6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Sheet3!$B$41:$B$48</c:f>
              <c:strCache>
                <c:ptCount val="8"/>
                <c:pt idx="0">
                  <c:v>                 Магистр, доктор</c:v>
                </c:pt>
                <c:pt idx="1">
                  <c:v>                 Дипломын болон бакалаврын дээд</c:v>
                </c:pt>
                <c:pt idx="2">
                  <c:v>                 Тусгай мэргэжлийн дунд</c:v>
                </c:pt>
                <c:pt idx="3">
                  <c:v>                 Техникийн болон мэргэжлийн </c:v>
                </c:pt>
                <c:pt idx="4">
                  <c:v>                 Бүрэн дунд</c:v>
                </c:pt>
                <c:pt idx="5">
                  <c:v>                 Суурь</c:v>
                </c:pt>
                <c:pt idx="6">
                  <c:v>                 Бага</c:v>
                </c:pt>
                <c:pt idx="7">
                  <c:v>                 Боловсролгүй</c:v>
                </c:pt>
              </c:strCache>
            </c:strRef>
          </c:cat>
          <c:val>
            <c:numRef>
              <c:f>Sheet3!$C$41:$C$48</c:f>
              <c:numCache>
                <c:formatCode>0.0</c:formatCode>
                <c:ptCount val="8"/>
                <c:pt idx="0">
                  <c:v>0</c:v>
                </c:pt>
                <c:pt idx="1">
                  <c:v>21.83098591549302</c:v>
                </c:pt>
                <c:pt idx="2">
                  <c:v>5.6338028169014045</c:v>
                </c:pt>
                <c:pt idx="3">
                  <c:v>2.8169014084507027</c:v>
                </c:pt>
                <c:pt idx="4">
                  <c:v>58.098591549295783</c:v>
                </c:pt>
                <c:pt idx="5">
                  <c:v>8.8028169014084678</c:v>
                </c:pt>
                <c:pt idx="6">
                  <c:v>2.1126760563380267</c:v>
                </c:pt>
                <c:pt idx="7">
                  <c:v>0.70422535211267712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29-47B0-93CC-46645B8C22D7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accent6"/>
                    </a:solidFill>
                  </a:ln>
                </c14:spPr>
              </c14:invertSolidFillFmt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"/>
        <c:axId val="132649344"/>
        <c:axId val="169224832"/>
      </c:barChart>
      <c:dateAx>
        <c:axId val="132649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 anchor="t" anchorCtr="1"/>
          <a:lstStyle/>
          <a:p>
            <a:pPr>
              <a:defRPr sz="8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224832"/>
        <c:crosses val="autoZero"/>
        <c:auto val="0"/>
        <c:lblOffset val="100"/>
        <c:baseTimeUnit val="days"/>
        <c:minorUnit val="1"/>
      </c:dateAx>
      <c:valAx>
        <c:axId val="169224832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one"/>
        <c:crossAx val="13264934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400" b="1" i="0" u="none" strike="noStrike" baseline="0">
                <a:solidFill>
                  <a:sysClr val="windowText" lastClr="000000"/>
                </a:solidFill>
                <a:effectLst/>
              </a:rPr>
              <a:t>ХАЛДВАРТ ӨВЧНӨӨР ӨВЧЛӨГЧИД, </a:t>
            </a:r>
            <a:r>
              <a:rPr lang="mn-MN" sz="1400" b="0" i="0" u="none" strike="noStrike" baseline="0">
                <a:solidFill>
                  <a:sysClr val="windowText" lastClr="000000"/>
                </a:solidFill>
                <a:effectLst/>
              </a:rPr>
              <a:t>сараар</a:t>
            </a:r>
            <a:endParaRPr lang="en-US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'persent 1'!$I$29:$AW$29</c:f>
              <c:strCache>
                <c:ptCount val="41"/>
                <c:pt idx="0">
                  <c:v>2014 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2015 I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V</c:v>
                </c:pt>
                <c:pt idx="17">
                  <c:v>VI</c:v>
                </c:pt>
                <c:pt idx="18">
                  <c:v>VII</c:v>
                </c:pt>
                <c:pt idx="19">
                  <c:v>VII</c:v>
                </c:pt>
                <c:pt idx="20">
                  <c:v>IX</c:v>
                </c:pt>
                <c:pt idx="21">
                  <c:v>X</c:v>
                </c:pt>
                <c:pt idx="22">
                  <c:v>XI</c:v>
                </c:pt>
                <c:pt idx="23">
                  <c:v>XII</c:v>
                </c:pt>
                <c:pt idx="24">
                  <c:v>2016 I</c:v>
                </c:pt>
                <c:pt idx="25">
                  <c:v>II</c:v>
                </c:pt>
                <c:pt idx="26">
                  <c:v>III</c:v>
                </c:pt>
                <c:pt idx="27">
                  <c:v>IV</c:v>
                </c:pt>
                <c:pt idx="28">
                  <c:v>V</c:v>
                </c:pt>
                <c:pt idx="29">
                  <c:v>VI</c:v>
                </c:pt>
                <c:pt idx="30">
                  <c:v>VII</c:v>
                </c:pt>
                <c:pt idx="31">
                  <c:v>VII</c:v>
                </c:pt>
                <c:pt idx="32">
                  <c:v>IX</c:v>
                </c:pt>
                <c:pt idx="33">
                  <c:v>X</c:v>
                </c:pt>
                <c:pt idx="34">
                  <c:v>XI</c:v>
                </c:pt>
                <c:pt idx="35">
                  <c:v>XII</c:v>
                </c:pt>
                <c:pt idx="36">
                  <c:v>2017 I</c:v>
                </c:pt>
                <c:pt idx="37">
                  <c:v>II</c:v>
                </c:pt>
                <c:pt idx="38">
                  <c:v>III</c:v>
                </c:pt>
                <c:pt idx="39">
                  <c:v>IV</c:v>
                </c:pt>
                <c:pt idx="40">
                  <c:v>V</c:v>
                </c:pt>
              </c:strCache>
            </c:strRef>
          </c:cat>
          <c:val>
            <c:numRef>
              <c:f>'persent 1'!$I$30:$AW$30</c:f>
              <c:numCache>
                <c:formatCode>General</c:formatCode>
                <c:ptCount val="41"/>
                <c:pt idx="0">
                  <c:v>43</c:v>
                </c:pt>
                <c:pt idx="1">
                  <c:v>43</c:v>
                </c:pt>
                <c:pt idx="2">
                  <c:v>29</c:v>
                </c:pt>
                <c:pt idx="3">
                  <c:v>51</c:v>
                </c:pt>
                <c:pt idx="4">
                  <c:v>28</c:v>
                </c:pt>
                <c:pt idx="5">
                  <c:v>26</c:v>
                </c:pt>
                <c:pt idx="6">
                  <c:v>54</c:v>
                </c:pt>
                <c:pt idx="7">
                  <c:v>0</c:v>
                </c:pt>
                <c:pt idx="8">
                  <c:v>17</c:v>
                </c:pt>
                <c:pt idx="9">
                  <c:v>38</c:v>
                </c:pt>
                <c:pt idx="10">
                  <c:v>47</c:v>
                </c:pt>
                <c:pt idx="11">
                  <c:v>27</c:v>
                </c:pt>
                <c:pt idx="12">
                  <c:v>33</c:v>
                </c:pt>
                <c:pt idx="13">
                  <c:v>21</c:v>
                </c:pt>
                <c:pt idx="14">
                  <c:v>52</c:v>
                </c:pt>
                <c:pt idx="15">
                  <c:v>47</c:v>
                </c:pt>
                <c:pt idx="16">
                  <c:v>47</c:v>
                </c:pt>
                <c:pt idx="17">
                  <c:v>43</c:v>
                </c:pt>
                <c:pt idx="18">
                  <c:v>28</c:v>
                </c:pt>
                <c:pt idx="19">
                  <c:v>16</c:v>
                </c:pt>
                <c:pt idx="20">
                  <c:v>15</c:v>
                </c:pt>
                <c:pt idx="21">
                  <c:v>35</c:v>
                </c:pt>
                <c:pt idx="22">
                  <c:v>36</c:v>
                </c:pt>
                <c:pt idx="23">
                  <c:v>21</c:v>
                </c:pt>
                <c:pt idx="24">
                  <c:v>49</c:v>
                </c:pt>
                <c:pt idx="25">
                  <c:v>27</c:v>
                </c:pt>
                <c:pt idx="26">
                  <c:v>107</c:v>
                </c:pt>
                <c:pt idx="27">
                  <c:v>154</c:v>
                </c:pt>
                <c:pt idx="28">
                  <c:v>143</c:v>
                </c:pt>
                <c:pt idx="29">
                  <c:v>84</c:v>
                </c:pt>
                <c:pt idx="30">
                  <c:v>34</c:v>
                </c:pt>
                <c:pt idx="31">
                  <c:v>21</c:v>
                </c:pt>
                <c:pt idx="32">
                  <c:v>23</c:v>
                </c:pt>
                <c:pt idx="33">
                  <c:v>27</c:v>
                </c:pt>
                <c:pt idx="34">
                  <c:v>28</c:v>
                </c:pt>
                <c:pt idx="35">
                  <c:v>56</c:v>
                </c:pt>
                <c:pt idx="36">
                  <c:v>58</c:v>
                </c:pt>
                <c:pt idx="37">
                  <c:v>55</c:v>
                </c:pt>
                <c:pt idx="38">
                  <c:v>54</c:v>
                </c:pt>
                <c:pt idx="39">
                  <c:v>25</c:v>
                </c:pt>
                <c:pt idx="40">
                  <c:v>70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25C-490C-8C5B-F98AC1560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856448"/>
        <c:axId val="132858240"/>
      </c:lineChart>
      <c:catAx>
        <c:axId val="13285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858240"/>
        <c:crosses val="autoZero"/>
        <c:auto val="1"/>
        <c:lblAlgn val="ctr"/>
        <c:lblOffset val="100"/>
        <c:noMultiLvlLbl val="0"/>
      </c:catAx>
      <c:valAx>
        <c:axId val="132858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85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b="1">
                <a:solidFill>
                  <a:sysClr val="windowText" lastClr="000000"/>
                </a:solidFill>
              </a:rPr>
              <a:t>ХАЛДВАР</a:t>
            </a:r>
            <a:r>
              <a:rPr lang="mn-MN" b="1" baseline="0">
                <a:solidFill>
                  <a:sysClr val="windowText" lastClr="000000"/>
                </a:solidFill>
              </a:rPr>
              <a:t> ӨВЧНӨӨР ӨВЛӨГЧИД, </a:t>
            </a:r>
            <a:r>
              <a:rPr lang="mn-MN" baseline="0">
                <a:solidFill>
                  <a:sysClr val="windowText" lastClr="000000"/>
                </a:solidFill>
              </a:rPr>
              <a:t>сараар</a:t>
            </a:r>
            <a:endParaRPr lang="en-US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6459966037019947E-2"/>
          <c:y val="0.12487078323730247"/>
          <c:w val="0.89405930627648278"/>
          <c:h val="0.66044567016910205"/>
        </c:manualLayout>
      </c:layout>
      <c:lineChart>
        <c:grouping val="standard"/>
        <c:varyColors val="0"/>
        <c:ser>
          <c:idx val="0"/>
          <c:order val="0"/>
          <c:tx>
            <c:strRef>
              <c:f>'persent 1'!$H$30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'persent 1'!$I$29:$T$29</c:f>
              <c:strCache>
                <c:ptCount val="12"/>
                <c:pt idx="0">
                  <c:v>2014 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'persent 1'!$I$30:$T$30</c:f>
              <c:numCache>
                <c:formatCode>General</c:formatCode>
                <c:ptCount val="12"/>
                <c:pt idx="0">
                  <c:v>43</c:v>
                </c:pt>
                <c:pt idx="1">
                  <c:v>43</c:v>
                </c:pt>
                <c:pt idx="2">
                  <c:v>29</c:v>
                </c:pt>
                <c:pt idx="3">
                  <c:v>51</c:v>
                </c:pt>
                <c:pt idx="4">
                  <c:v>28</c:v>
                </c:pt>
                <c:pt idx="5">
                  <c:v>26</c:v>
                </c:pt>
                <c:pt idx="6">
                  <c:v>54</c:v>
                </c:pt>
                <c:pt idx="7">
                  <c:v>0</c:v>
                </c:pt>
                <c:pt idx="8">
                  <c:v>17</c:v>
                </c:pt>
                <c:pt idx="9">
                  <c:v>38</c:v>
                </c:pt>
                <c:pt idx="10">
                  <c:v>47</c:v>
                </c:pt>
                <c:pt idx="11">
                  <c:v>27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42E-4AD9-BF16-B827FD0174DB}"/>
            </c:ext>
          </c:extLst>
        </c:ser>
        <c:ser>
          <c:idx val="1"/>
          <c:order val="1"/>
          <c:tx>
            <c:strRef>
              <c:f>'persent 1'!$H$31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'persent 1'!$I$29:$T$29</c:f>
              <c:strCache>
                <c:ptCount val="12"/>
                <c:pt idx="0">
                  <c:v>2014 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'persent 1'!$I$31:$T$31</c:f>
              <c:numCache>
                <c:formatCode>General</c:formatCode>
                <c:ptCount val="12"/>
                <c:pt idx="0">
                  <c:v>33</c:v>
                </c:pt>
                <c:pt idx="1">
                  <c:v>21</c:v>
                </c:pt>
                <c:pt idx="2">
                  <c:v>52</c:v>
                </c:pt>
                <c:pt idx="3">
                  <c:v>47</c:v>
                </c:pt>
                <c:pt idx="4">
                  <c:v>47</c:v>
                </c:pt>
                <c:pt idx="5">
                  <c:v>43</c:v>
                </c:pt>
                <c:pt idx="6">
                  <c:v>28</c:v>
                </c:pt>
                <c:pt idx="7">
                  <c:v>16</c:v>
                </c:pt>
                <c:pt idx="8">
                  <c:v>15</c:v>
                </c:pt>
                <c:pt idx="9">
                  <c:v>35</c:v>
                </c:pt>
                <c:pt idx="10">
                  <c:v>36</c:v>
                </c:pt>
                <c:pt idx="11">
                  <c:v>21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42E-4AD9-BF16-B827FD0174DB}"/>
            </c:ext>
          </c:extLst>
        </c:ser>
        <c:ser>
          <c:idx val="2"/>
          <c:order val="2"/>
          <c:tx>
            <c:strRef>
              <c:f>'persent 1'!$H$32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'persent 1'!$I$29:$T$29</c:f>
              <c:strCache>
                <c:ptCount val="12"/>
                <c:pt idx="0">
                  <c:v>2014 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'persent 1'!$I$32:$T$32</c:f>
              <c:numCache>
                <c:formatCode>General</c:formatCode>
                <c:ptCount val="12"/>
                <c:pt idx="0">
                  <c:v>49</c:v>
                </c:pt>
                <c:pt idx="1">
                  <c:v>27</c:v>
                </c:pt>
                <c:pt idx="2">
                  <c:v>107</c:v>
                </c:pt>
                <c:pt idx="3">
                  <c:v>154</c:v>
                </c:pt>
                <c:pt idx="4">
                  <c:v>143</c:v>
                </c:pt>
                <c:pt idx="5">
                  <c:v>84</c:v>
                </c:pt>
                <c:pt idx="6">
                  <c:v>34</c:v>
                </c:pt>
                <c:pt idx="7">
                  <c:v>21</c:v>
                </c:pt>
                <c:pt idx="8">
                  <c:v>23</c:v>
                </c:pt>
                <c:pt idx="9">
                  <c:v>27</c:v>
                </c:pt>
                <c:pt idx="10">
                  <c:v>28</c:v>
                </c:pt>
                <c:pt idx="11">
                  <c:v>56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F42E-4AD9-BF16-B827FD0174DB}"/>
            </c:ext>
          </c:extLst>
        </c:ser>
        <c:ser>
          <c:idx val="3"/>
          <c:order val="3"/>
          <c:tx>
            <c:strRef>
              <c:f>'persent 1'!$H$33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'persent 1'!$I$29:$T$29</c:f>
              <c:strCache>
                <c:ptCount val="12"/>
                <c:pt idx="0">
                  <c:v>2014 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'persent 1'!$I$33:$T$33</c:f>
              <c:numCache>
                <c:formatCode>General</c:formatCode>
                <c:ptCount val="12"/>
                <c:pt idx="0">
                  <c:v>58</c:v>
                </c:pt>
                <c:pt idx="1">
                  <c:v>55</c:v>
                </c:pt>
                <c:pt idx="2">
                  <c:v>54</c:v>
                </c:pt>
                <c:pt idx="3">
                  <c:v>25</c:v>
                </c:pt>
                <c:pt idx="4">
                  <c:v>70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F42E-4AD9-BF16-B827FD017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898816"/>
        <c:axId val="132900352"/>
      </c:lineChart>
      <c:catAx>
        <c:axId val="13289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2900352"/>
        <c:crosses val="autoZero"/>
        <c:auto val="1"/>
        <c:lblAlgn val="ctr"/>
        <c:lblOffset val="100"/>
        <c:noMultiLvlLbl val="0"/>
      </c:catAx>
      <c:valAx>
        <c:axId val="13290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89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400" b="1" i="0" u="none" strike="noStrike" baseline="0">
                <a:solidFill>
                  <a:sysClr val="windowText" lastClr="000000"/>
                </a:solidFill>
                <a:effectLst/>
              </a:rPr>
              <a:t>АМЬД ТӨРӨЛТ</a:t>
            </a:r>
            <a:r>
              <a:rPr lang="mn-MN" sz="1400" b="0" i="0" u="none" strike="noStrike" baseline="0">
                <a:solidFill>
                  <a:sysClr val="windowText" lastClr="000000"/>
                </a:solidFill>
                <a:effectLst/>
              </a:rPr>
              <a:t>, сараар</a:t>
            </a:r>
            <a:endParaRPr lang="en-US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'persent 1'!$H$24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'persent 1'!$I$23:$T$23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'persent 1'!$I$24:$T$24</c:f>
              <c:numCache>
                <c:formatCode>General</c:formatCode>
                <c:ptCount val="12"/>
                <c:pt idx="0">
                  <c:v>78</c:v>
                </c:pt>
                <c:pt idx="1">
                  <c:v>101</c:v>
                </c:pt>
                <c:pt idx="2">
                  <c:v>94</c:v>
                </c:pt>
                <c:pt idx="3">
                  <c:v>87</c:v>
                </c:pt>
                <c:pt idx="4">
                  <c:v>80</c:v>
                </c:pt>
                <c:pt idx="5">
                  <c:v>86</c:v>
                </c:pt>
                <c:pt idx="6">
                  <c:v>98</c:v>
                </c:pt>
                <c:pt idx="7">
                  <c:v>85</c:v>
                </c:pt>
                <c:pt idx="8">
                  <c:v>83</c:v>
                </c:pt>
                <c:pt idx="9">
                  <c:v>60</c:v>
                </c:pt>
                <c:pt idx="10">
                  <c:v>76</c:v>
                </c:pt>
                <c:pt idx="11">
                  <c:v>80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E03-45D9-A735-F1334D4EF500}"/>
            </c:ext>
          </c:extLst>
        </c:ser>
        <c:ser>
          <c:idx val="1"/>
          <c:order val="1"/>
          <c:tx>
            <c:strRef>
              <c:f>'persent 1'!$H$25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'persent 1'!$I$23:$T$23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'persent 1'!$I$25:$T$25</c:f>
              <c:numCache>
                <c:formatCode>General</c:formatCode>
                <c:ptCount val="12"/>
                <c:pt idx="0">
                  <c:v>90</c:v>
                </c:pt>
                <c:pt idx="1">
                  <c:v>93</c:v>
                </c:pt>
                <c:pt idx="2">
                  <c:v>92</c:v>
                </c:pt>
                <c:pt idx="3">
                  <c:v>85</c:v>
                </c:pt>
                <c:pt idx="4">
                  <c:v>63</c:v>
                </c:pt>
                <c:pt idx="5">
                  <c:v>71</c:v>
                </c:pt>
                <c:pt idx="6">
                  <c:v>123</c:v>
                </c:pt>
                <c:pt idx="7">
                  <c:v>87</c:v>
                </c:pt>
                <c:pt idx="8">
                  <c:v>80</c:v>
                </c:pt>
                <c:pt idx="9">
                  <c:v>65</c:v>
                </c:pt>
                <c:pt idx="10">
                  <c:v>71</c:v>
                </c:pt>
                <c:pt idx="11">
                  <c:v>71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E03-45D9-A735-F1334D4EF500}"/>
            </c:ext>
          </c:extLst>
        </c:ser>
        <c:ser>
          <c:idx val="2"/>
          <c:order val="2"/>
          <c:tx>
            <c:strRef>
              <c:f>'persent 1'!$H$26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'persent 1'!$I$23:$T$23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'persent 1'!$I$26:$T$26</c:f>
              <c:numCache>
                <c:formatCode>General</c:formatCode>
                <c:ptCount val="12"/>
                <c:pt idx="0">
                  <c:v>74</c:v>
                </c:pt>
                <c:pt idx="1">
                  <c:v>71</c:v>
                </c:pt>
                <c:pt idx="2">
                  <c:v>77</c:v>
                </c:pt>
                <c:pt idx="3">
                  <c:v>68</c:v>
                </c:pt>
                <c:pt idx="4">
                  <c:v>75</c:v>
                </c:pt>
                <c:pt idx="5">
                  <c:v>80</c:v>
                </c:pt>
                <c:pt idx="6">
                  <c:v>92</c:v>
                </c:pt>
                <c:pt idx="7">
                  <c:v>61</c:v>
                </c:pt>
                <c:pt idx="8">
                  <c:v>72</c:v>
                </c:pt>
                <c:pt idx="9">
                  <c:v>71</c:v>
                </c:pt>
                <c:pt idx="10">
                  <c:v>65</c:v>
                </c:pt>
                <c:pt idx="11">
                  <c:v>65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E03-45D9-A735-F1334D4EF500}"/>
            </c:ext>
          </c:extLst>
        </c:ser>
        <c:ser>
          <c:idx val="3"/>
          <c:order val="3"/>
          <c:tx>
            <c:strRef>
              <c:f>'persent 1'!$H$27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'persent 1'!$I$23:$T$23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'persent 1'!$I$27:$T$27</c:f>
              <c:numCache>
                <c:formatCode>General</c:formatCode>
                <c:ptCount val="12"/>
                <c:pt idx="0">
                  <c:v>67</c:v>
                </c:pt>
                <c:pt idx="1">
                  <c:v>70</c:v>
                </c:pt>
                <c:pt idx="2">
                  <c:v>58</c:v>
                </c:pt>
                <c:pt idx="3">
                  <c:v>70</c:v>
                </c:pt>
                <c:pt idx="4">
                  <c:v>76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DE03-45D9-A735-F1334D4EF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019136"/>
        <c:axId val="133020672"/>
      </c:lineChart>
      <c:catAx>
        <c:axId val="13301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020672"/>
        <c:crosses val="autoZero"/>
        <c:auto val="1"/>
        <c:lblAlgn val="ctr"/>
        <c:lblOffset val="100"/>
        <c:noMultiLvlLbl val="0"/>
      </c:catAx>
      <c:valAx>
        <c:axId val="13302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01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mn-MN" sz="1200"/>
              <a:t>БҮРТГЭГДСЭН ГЭМТ ХЭРЭГ, сараар </a:t>
            </a:r>
            <a:endParaRPr lang="en-US" sz="12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479327055165109E-2"/>
          <c:y val="0.16702573636628754"/>
          <c:w val="0.95427494169019778"/>
          <c:h val="0.53603909047851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'инфо-г.хэрэг'!$D$3</c:f>
              <c:strCache>
                <c:ptCount val="1"/>
                <c:pt idx="0">
                  <c:v>Бүртгэгдсэн гэмт хэрэг</c:v>
                </c:pt>
              </c:strCache>
            </c:strRef>
          </c:tx>
          <c:invertIfNegative val="0"/>
          <c:cat>
            <c:strRef>
              <c:f>'инфо-г.хэрэг'!$H$2:$U$2</c:f>
              <c:strCache>
                <c:ptCount val="14"/>
                <c:pt idx="0">
                  <c:v>2016-IV</c:v>
                </c:pt>
                <c:pt idx="1">
                  <c:v>V</c:v>
                </c:pt>
                <c:pt idx="2">
                  <c:v>VI</c:v>
                </c:pt>
                <c:pt idx="3">
                  <c:v>VII</c:v>
                </c:pt>
                <c:pt idx="4">
                  <c:v>VIII</c:v>
                </c:pt>
                <c:pt idx="5">
                  <c:v>IX</c:v>
                </c:pt>
                <c:pt idx="6">
                  <c:v>X</c:v>
                </c:pt>
                <c:pt idx="7">
                  <c:v>XI</c:v>
                </c:pt>
                <c:pt idx="8">
                  <c:v>XII</c:v>
                </c:pt>
                <c:pt idx="9">
                  <c:v>2017-I</c:v>
                </c:pt>
                <c:pt idx="10">
                  <c:v>II</c:v>
                </c:pt>
                <c:pt idx="11">
                  <c:v>III</c:v>
                </c:pt>
                <c:pt idx="12">
                  <c:v>IV</c:v>
                </c:pt>
                <c:pt idx="13">
                  <c:v>V</c:v>
                </c:pt>
              </c:strCache>
            </c:strRef>
          </c:cat>
          <c:val>
            <c:numRef>
              <c:f>'инфо-г.хэрэг'!$H$3:$U$3</c:f>
              <c:numCache>
                <c:formatCode>General</c:formatCode>
                <c:ptCount val="14"/>
                <c:pt idx="0">
                  <c:v>27</c:v>
                </c:pt>
                <c:pt idx="1">
                  <c:v>20</c:v>
                </c:pt>
                <c:pt idx="2">
                  <c:v>25</c:v>
                </c:pt>
                <c:pt idx="3">
                  <c:v>20</c:v>
                </c:pt>
                <c:pt idx="4">
                  <c:v>12</c:v>
                </c:pt>
                <c:pt idx="5">
                  <c:v>15</c:v>
                </c:pt>
                <c:pt idx="6">
                  <c:v>21</c:v>
                </c:pt>
                <c:pt idx="7">
                  <c:v>31</c:v>
                </c:pt>
                <c:pt idx="8">
                  <c:v>19</c:v>
                </c:pt>
                <c:pt idx="9">
                  <c:v>40</c:v>
                </c:pt>
                <c:pt idx="10">
                  <c:v>19</c:v>
                </c:pt>
                <c:pt idx="11">
                  <c:v>20</c:v>
                </c:pt>
                <c:pt idx="12">
                  <c:v>25</c:v>
                </c:pt>
                <c:pt idx="1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44-474D-A240-B21677A29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091328"/>
        <c:axId val="133092864"/>
      </c:barChart>
      <c:lineChart>
        <c:grouping val="standard"/>
        <c:varyColors val="0"/>
        <c:ser>
          <c:idx val="1"/>
          <c:order val="1"/>
          <c:tx>
            <c:strRef>
              <c:f>'инфо-г.хэрэг'!$D$4</c:f>
              <c:strCache>
                <c:ptCount val="1"/>
                <c:pt idx="0">
                  <c:v>Хулгай</c:v>
                </c:pt>
              </c:strCache>
            </c:strRef>
          </c:tx>
          <c:marker>
            <c:symbol val="none"/>
          </c:marker>
          <c:cat>
            <c:strRef>
              <c:f>'инфо-г.хэрэг'!$H$2:$U$2</c:f>
              <c:strCache>
                <c:ptCount val="14"/>
                <c:pt idx="0">
                  <c:v>2016-IV</c:v>
                </c:pt>
                <c:pt idx="1">
                  <c:v>V</c:v>
                </c:pt>
                <c:pt idx="2">
                  <c:v>VI</c:v>
                </c:pt>
                <c:pt idx="3">
                  <c:v>VII</c:v>
                </c:pt>
                <c:pt idx="4">
                  <c:v>VIII</c:v>
                </c:pt>
                <c:pt idx="5">
                  <c:v>IX</c:v>
                </c:pt>
                <c:pt idx="6">
                  <c:v>X</c:v>
                </c:pt>
                <c:pt idx="7">
                  <c:v>XI</c:v>
                </c:pt>
                <c:pt idx="8">
                  <c:v>XII</c:v>
                </c:pt>
                <c:pt idx="9">
                  <c:v>2017-I</c:v>
                </c:pt>
                <c:pt idx="10">
                  <c:v>II</c:v>
                </c:pt>
                <c:pt idx="11">
                  <c:v>III</c:v>
                </c:pt>
                <c:pt idx="12">
                  <c:v>IV</c:v>
                </c:pt>
                <c:pt idx="13">
                  <c:v>V</c:v>
                </c:pt>
              </c:strCache>
            </c:strRef>
          </c:cat>
          <c:val>
            <c:numRef>
              <c:f>'инфо-г.хэрэг'!$H$4:$U$4</c:f>
              <c:numCache>
                <c:formatCode>General</c:formatCode>
                <c:ptCount val="14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1</c:v>
                </c:pt>
                <c:pt idx="4">
                  <c:v>8</c:v>
                </c:pt>
                <c:pt idx="5">
                  <c:v>5</c:v>
                </c:pt>
                <c:pt idx="6">
                  <c:v>7</c:v>
                </c:pt>
                <c:pt idx="7">
                  <c:v>18</c:v>
                </c:pt>
                <c:pt idx="8">
                  <c:v>8</c:v>
                </c:pt>
                <c:pt idx="9">
                  <c:v>14</c:v>
                </c:pt>
                <c:pt idx="10">
                  <c:v>5</c:v>
                </c:pt>
                <c:pt idx="11">
                  <c:v>10</c:v>
                </c:pt>
                <c:pt idx="12">
                  <c:v>8</c:v>
                </c:pt>
                <c:pt idx="13">
                  <c:v>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D44-474D-A240-B21677A29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091328"/>
        <c:axId val="133092864"/>
      </c:lineChart>
      <c:catAx>
        <c:axId val="133091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33092864"/>
        <c:crosses val="autoZero"/>
        <c:auto val="1"/>
        <c:lblAlgn val="ctr"/>
        <c:lblOffset val="100"/>
        <c:noMultiLvlLbl val="0"/>
      </c:catAx>
      <c:valAx>
        <c:axId val="133092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3091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821826280623612"/>
          <c:y val="0.89076188393117561"/>
          <c:w val="0.69618411284335568"/>
          <c:h val="0.1072491980169147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УЧИРСАН ХОХИРОЛ, НӨХӨН ТӨЛҮҮЛЭЛТ,  сараар </a:t>
            </a:r>
            <a:endParaRPr lang="en-US" sz="11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0728331232377867E-2"/>
          <c:y val="0.14957203266258384"/>
          <c:w val="0.8988153046994416"/>
          <c:h val="0.56354549431321332"/>
        </c:manualLayout>
      </c:layout>
      <c:lineChart>
        <c:grouping val="standard"/>
        <c:varyColors val="0"/>
        <c:ser>
          <c:idx val="0"/>
          <c:order val="0"/>
          <c:tx>
            <c:strRef>
              <c:f>'инфо-г.хэрэг'!$C$33</c:f>
              <c:strCache>
                <c:ptCount val="1"/>
                <c:pt idx="0">
                  <c:v>Учирсан хохирол</c:v>
                </c:pt>
              </c:strCache>
            </c:strRef>
          </c:tx>
          <c:marker>
            <c:symbol val="none"/>
          </c:marker>
          <c:cat>
            <c:strRef>
              <c:f>'инфо-г.хэрэг'!$H$32:$T$32</c:f>
              <c:strCache>
                <c:ptCount val="13"/>
                <c:pt idx="0">
                  <c:v>2016-V</c:v>
                </c:pt>
                <c:pt idx="1">
                  <c:v>VI</c:v>
                </c:pt>
                <c:pt idx="2">
                  <c:v>VII</c:v>
                </c:pt>
                <c:pt idx="3">
                  <c:v>VIII</c:v>
                </c:pt>
                <c:pt idx="4">
                  <c:v>IX</c:v>
                </c:pt>
                <c:pt idx="5">
                  <c:v>X</c:v>
                </c:pt>
                <c:pt idx="6">
                  <c:v>XI</c:v>
                </c:pt>
                <c:pt idx="7">
                  <c:v>XII</c:v>
                </c:pt>
                <c:pt idx="8">
                  <c:v>2017-I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V</c:v>
                </c:pt>
              </c:strCache>
            </c:strRef>
          </c:cat>
          <c:val>
            <c:numRef>
              <c:f>'инфо-г.хэрэг'!$H$33:$T$33</c:f>
              <c:numCache>
                <c:formatCode>General</c:formatCode>
                <c:ptCount val="13"/>
                <c:pt idx="0">
                  <c:v>72.800000000000011</c:v>
                </c:pt>
                <c:pt idx="1">
                  <c:v>48.5</c:v>
                </c:pt>
                <c:pt idx="2">
                  <c:v>29.199999999999992</c:v>
                </c:pt>
                <c:pt idx="3">
                  <c:v>126.5</c:v>
                </c:pt>
                <c:pt idx="4">
                  <c:v>16.100000000000026</c:v>
                </c:pt>
                <c:pt idx="5">
                  <c:v>0</c:v>
                </c:pt>
                <c:pt idx="6">
                  <c:v>159.69999999999993</c:v>
                </c:pt>
                <c:pt idx="7">
                  <c:v>57</c:v>
                </c:pt>
                <c:pt idx="8">
                  <c:v>91.9</c:v>
                </c:pt>
                <c:pt idx="9">
                  <c:v>36.5</c:v>
                </c:pt>
                <c:pt idx="10">
                  <c:v>80</c:v>
                </c:pt>
                <c:pt idx="11">
                  <c:v>93.200000000000017</c:v>
                </c:pt>
                <c:pt idx="12">
                  <c:v>42.599999999999973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821-4BF8-ADF6-9E596617F426}"/>
            </c:ext>
          </c:extLst>
        </c:ser>
        <c:ser>
          <c:idx val="1"/>
          <c:order val="1"/>
          <c:tx>
            <c:strRef>
              <c:f>'инфо-г.хэрэг'!$C$34</c:f>
              <c:strCache>
                <c:ptCount val="1"/>
                <c:pt idx="0">
                  <c:v>Нөхөн төлүүлэлт</c:v>
                </c:pt>
              </c:strCache>
            </c:strRef>
          </c:tx>
          <c:marker>
            <c:symbol val="none"/>
          </c:marker>
          <c:cat>
            <c:strRef>
              <c:f>'инфо-г.хэрэг'!$H$32:$T$32</c:f>
              <c:strCache>
                <c:ptCount val="13"/>
                <c:pt idx="0">
                  <c:v>2016-V</c:v>
                </c:pt>
                <c:pt idx="1">
                  <c:v>VI</c:v>
                </c:pt>
                <c:pt idx="2">
                  <c:v>VII</c:v>
                </c:pt>
                <c:pt idx="3">
                  <c:v>VIII</c:v>
                </c:pt>
                <c:pt idx="4">
                  <c:v>IX</c:v>
                </c:pt>
                <c:pt idx="5">
                  <c:v>X</c:v>
                </c:pt>
                <c:pt idx="6">
                  <c:v>XI</c:v>
                </c:pt>
                <c:pt idx="7">
                  <c:v>XII</c:v>
                </c:pt>
                <c:pt idx="8">
                  <c:v>2017-I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V</c:v>
                </c:pt>
              </c:strCache>
            </c:strRef>
          </c:cat>
          <c:val>
            <c:numRef>
              <c:f>'инфо-г.хэрэг'!$H$34:$T$34</c:f>
              <c:numCache>
                <c:formatCode>General</c:formatCode>
                <c:ptCount val="13"/>
                <c:pt idx="0">
                  <c:v>29.300000000000011</c:v>
                </c:pt>
                <c:pt idx="1">
                  <c:v>23</c:v>
                </c:pt>
                <c:pt idx="2">
                  <c:v>12.300000000000013</c:v>
                </c:pt>
                <c:pt idx="3">
                  <c:v>25.800000000000011</c:v>
                </c:pt>
                <c:pt idx="4">
                  <c:v>28.5</c:v>
                </c:pt>
                <c:pt idx="5">
                  <c:v>0</c:v>
                </c:pt>
                <c:pt idx="6">
                  <c:v>145.59999999999997</c:v>
                </c:pt>
                <c:pt idx="7">
                  <c:v>102.30000000000001</c:v>
                </c:pt>
                <c:pt idx="8">
                  <c:v>52.3</c:v>
                </c:pt>
                <c:pt idx="9">
                  <c:v>24.400000000000006</c:v>
                </c:pt>
                <c:pt idx="10">
                  <c:v>25.099999999999991</c:v>
                </c:pt>
                <c:pt idx="11">
                  <c:v>86.399999999999991</c:v>
                </c:pt>
                <c:pt idx="12">
                  <c:v>96.300000000000011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821-4BF8-ADF6-9E596617F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377024"/>
        <c:axId val="133378816"/>
      </c:lineChart>
      <c:catAx>
        <c:axId val="133377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33378816"/>
        <c:crosses val="autoZero"/>
        <c:auto val="1"/>
        <c:lblAlgn val="ctr"/>
        <c:lblOffset val="100"/>
        <c:noMultiLvlLbl val="0"/>
      </c:catAx>
      <c:valAx>
        <c:axId val="1333788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mn-MN"/>
                  <a:t>мян.төгрөг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3377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532089811279391"/>
          <c:y val="0.86814632545931769"/>
          <c:w val="0.64845327048736079"/>
          <c:h val="9.798993875765528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11111111111108E-2"/>
          <c:y val="5.0925925925925923E-2"/>
          <c:w val="0.93888888888888888"/>
          <c:h val="0.73985564304461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Орон нутгийн төсвийн орлого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C5-4B1F-8693-731F35FE2A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Sheet1!$D$6:$G$6</c:f>
              <c:strCache>
                <c:ptCount val="4"/>
                <c:pt idx="0">
                  <c:v>2014 I-V</c:v>
                </c:pt>
                <c:pt idx="1">
                  <c:v>2015 I-V</c:v>
                </c:pt>
                <c:pt idx="2">
                  <c:v>2016 I-V</c:v>
                </c:pt>
                <c:pt idx="3">
                  <c:v>2017 I-V</c:v>
                </c:pt>
              </c:strCache>
            </c:strRef>
          </c:cat>
          <c:val>
            <c:numRef>
              <c:f>Sheet1!$D$7:$G$7</c:f>
              <c:numCache>
                <c:formatCode>General</c:formatCode>
                <c:ptCount val="4"/>
                <c:pt idx="2">
                  <c:v>19738.7</c:v>
                </c:pt>
                <c:pt idx="3">
                  <c:v>21701.200000000001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C5-4B1F-8693-731F35FE2A94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Орон нутгийн төсвийн зарлага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3.0731187588745587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C5-4B1F-8693-731F35FE2A94}"/>
                </c:ext>
              </c:extLst>
            </c:dLbl>
            <c:dLbl>
              <c:idx val="3"/>
              <c:layout>
                <c:manualLayout>
                  <c:x val="2.5197629438767445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C5-4B1F-8693-731F35FE2A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Sheet1!$D$6:$G$6</c:f>
              <c:strCache>
                <c:ptCount val="4"/>
                <c:pt idx="0">
                  <c:v>2014 I-V</c:v>
                </c:pt>
                <c:pt idx="1">
                  <c:v>2015 I-V</c:v>
                </c:pt>
                <c:pt idx="2">
                  <c:v>2016 I-V</c:v>
                </c:pt>
                <c:pt idx="3">
                  <c:v>2017 I-V</c:v>
                </c:pt>
              </c:strCache>
            </c:strRef>
          </c:cat>
          <c:val>
            <c:numRef>
              <c:f>Sheet1!$D$8:$G$8</c:f>
              <c:numCache>
                <c:formatCode>General</c:formatCode>
                <c:ptCount val="4"/>
                <c:pt idx="2">
                  <c:v>20314.099999999999</c:v>
                </c:pt>
                <c:pt idx="3">
                  <c:v>21443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C5-4B1F-8693-731F35FE2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469696"/>
        <c:axId val="133471232"/>
      </c:barChart>
      <c:lineChart>
        <c:grouping val="standard"/>
        <c:varyColors val="0"/>
        <c:ser>
          <c:idx val="2"/>
          <c:order val="2"/>
          <c:tx>
            <c:strRef>
              <c:f>Sheet1!$C$9</c:f>
              <c:strCache>
                <c:ptCount val="1"/>
                <c:pt idx="0">
                  <c:v>Төсвийн тэнцэл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6.1111111111111109E-2"/>
                  <c:y val="-6.4814814814814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C5-4B1F-8693-731F35FE2A94}"/>
                </c:ext>
              </c:extLst>
            </c:dLbl>
            <c:dLbl>
              <c:idx val="3"/>
              <c:layout>
                <c:manualLayout>
                  <c:x val="-3.888888888888889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C5-4B1F-8693-731F35FE2A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Sheet1!$D$6:$G$6</c:f>
              <c:strCache>
                <c:ptCount val="4"/>
                <c:pt idx="0">
                  <c:v>2014 I-V</c:v>
                </c:pt>
                <c:pt idx="1">
                  <c:v>2015 I-V</c:v>
                </c:pt>
                <c:pt idx="2">
                  <c:v>2016 I-V</c:v>
                </c:pt>
                <c:pt idx="3">
                  <c:v>2017 I-V</c:v>
                </c:pt>
              </c:strCache>
            </c:strRef>
          </c:cat>
          <c:val>
            <c:numRef>
              <c:f>Sheet1!$D$9:$G$9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-575.39999999999782</c:v>
                </c:pt>
                <c:pt idx="3">
                  <c:v>258.20000000000073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DFC5-4B1F-8693-731F35FE2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469696"/>
        <c:axId val="133471232"/>
      </c:lineChart>
      <c:catAx>
        <c:axId val="13346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3471232"/>
        <c:crosses val="autoZero"/>
        <c:auto val="1"/>
        <c:lblAlgn val="ctr"/>
        <c:lblOffset val="100"/>
        <c:noMultiLvlLbl val="0"/>
      </c:catAx>
      <c:valAx>
        <c:axId val="133471232"/>
        <c:scaling>
          <c:orientation val="minMax"/>
          <c:min val="-1000"/>
        </c:scaling>
        <c:delete val="1"/>
        <c:axPos val="l"/>
        <c:numFmt formatCode="General" sourceLinked="1"/>
        <c:majorTickMark val="none"/>
        <c:minorTickMark val="none"/>
        <c:tickLblPos val="nextTo"/>
        <c:crossAx val="133469696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243228346456735"/>
          <c:y val="5.8975986210678899E-2"/>
          <c:w val="0.5106212598425196"/>
          <c:h val="0.911427377547955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Lbls>
            <c:dLbl>
              <c:idx val="1"/>
              <c:layout>
                <c:manualLayout>
                  <c:x val="1.404278215223096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F6-4219-9742-CD6234690990}"/>
                </c:ext>
              </c:extLst>
            </c:dLbl>
            <c:dLbl>
              <c:idx val="2"/>
              <c:layout>
                <c:manualLayout>
                  <c:x val="9.415748031496072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F6-4219-9742-CD6234690990}"/>
                </c:ext>
              </c:extLst>
            </c:dLbl>
            <c:dLbl>
              <c:idx val="3"/>
              <c:layout>
                <c:manualLayout>
                  <c:x val="1.1796062992125982E-2"/>
                  <c:y val="-2.47371675943114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F6-4219-9742-CD6234690990}"/>
                </c:ext>
              </c:extLst>
            </c:dLbl>
            <c:dLbl>
              <c:idx val="4"/>
              <c:layout>
                <c:manualLayout>
                  <c:x val="1.372808398950131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F6-4219-9742-CD6234690990}"/>
                </c:ext>
              </c:extLst>
            </c:dLbl>
            <c:dLbl>
              <c:idx val="5"/>
              <c:layout>
                <c:manualLayout>
                  <c:x val="1.554461942257218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F6-4219-9742-CD6234690990}"/>
                </c:ext>
              </c:extLst>
            </c:dLbl>
            <c:dLbl>
              <c:idx val="6"/>
              <c:layout>
                <c:manualLayout>
                  <c:x val="1.430551181102362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F6-4219-9742-CD6234690990}"/>
                </c:ext>
              </c:extLst>
            </c:dLbl>
            <c:dLbl>
              <c:idx val="7"/>
              <c:layout>
                <c:manualLayout>
                  <c:x val="3.795013123359580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F6-4219-9742-CD6234690990}"/>
                </c:ext>
              </c:extLst>
            </c:dLbl>
            <c:dLbl>
              <c:idx val="8"/>
              <c:layout>
                <c:manualLayout>
                  <c:x val="6.853280839895012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F6-4219-9742-CD6234690990}"/>
                </c:ext>
              </c:extLst>
            </c:dLbl>
            <c:dLbl>
              <c:idx val="9"/>
              <c:layout>
                <c:manualLayout>
                  <c:x val="5.729921259842519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F6-4219-9742-CD6234690990}"/>
                </c:ext>
              </c:extLst>
            </c:dLbl>
            <c:dLbl>
              <c:idx val="10"/>
              <c:layout>
                <c:manualLayout>
                  <c:x val="-8.0000000000000101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F6-4219-9742-CD6234690990}"/>
                </c:ext>
              </c:extLst>
            </c:dLbl>
            <c:dLbl>
              <c:idx val="11"/>
              <c:layout>
                <c:manualLayout>
                  <c:x val="2.533333333333395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F6-4219-9742-CD6234690990}"/>
                </c:ext>
              </c:extLst>
            </c:dLbl>
            <c:dLbl>
              <c:idx val="12"/>
              <c:layout>
                <c:manualLayout>
                  <c:x val="9.200000000000060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F6-4219-9742-CD6234690990}"/>
                </c:ext>
              </c:extLst>
            </c:dLbl>
            <c:dLbl>
              <c:idx val="13"/>
              <c:layout>
                <c:manualLayout>
                  <c:x val="5.866666666666673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DF6-4219-9742-CD6234690990}"/>
                </c:ext>
              </c:extLst>
            </c:dLbl>
            <c:dLbl>
              <c:idx val="14"/>
              <c:layout>
                <c:manualLayout>
                  <c:x val="9.200000000000006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DF6-4219-9742-CD6234690990}"/>
                </c:ext>
              </c:extLst>
            </c:dLbl>
            <c:dLbl>
              <c:idx val="15"/>
              <c:layout>
                <c:manualLayout>
                  <c:x val="-2.666666666666669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DF6-4219-9742-CD6234690990}"/>
                </c:ext>
              </c:extLst>
            </c:dLbl>
            <c:dLbl>
              <c:idx val="16"/>
              <c:layout>
                <c:manualLayout>
                  <c:x val="7.3333333333333462E-3"/>
                  <c:y val="-4.94743351886209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DF6-4219-9742-CD62346909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'mal tom xor'!$B$2:$B$18</c:f>
              <c:strCache>
                <c:ptCount val="17"/>
                <c:pt idx="1">
                  <c:v>Хангал </c:v>
                </c:pt>
                <c:pt idx="2">
                  <c:v>Баяннуур </c:v>
                </c:pt>
                <c:pt idx="3">
                  <c:v>Дашинчилэн  </c:v>
                </c:pt>
                <c:pt idx="4">
                  <c:v>Сайхан </c:v>
                </c:pt>
                <c:pt idx="5">
                  <c:v>Могод </c:v>
                </c:pt>
                <c:pt idx="6">
                  <c:v>Тэшиг </c:v>
                </c:pt>
                <c:pt idx="7">
                  <c:v>Рашаант </c:v>
                </c:pt>
                <c:pt idx="8">
                  <c:v>Бугат </c:v>
                </c:pt>
                <c:pt idx="9">
                  <c:v>Бүрэгхангай </c:v>
                </c:pt>
                <c:pt idx="10">
                  <c:v>Гурван булаг </c:v>
                </c:pt>
                <c:pt idx="11">
                  <c:v>Хишиг-өндөр</c:v>
                </c:pt>
                <c:pt idx="12">
                  <c:v>Булган </c:v>
                </c:pt>
                <c:pt idx="13">
                  <c:v>Хутаг-Өндөр </c:v>
                </c:pt>
                <c:pt idx="14">
                  <c:v>Баян-Агт </c:v>
                </c:pt>
                <c:pt idx="15">
                  <c:v>Сэлэнгэ </c:v>
                </c:pt>
                <c:pt idx="16">
                  <c:v>Орхон </c:v>
                </c:pt>
              </c:strCache>
            </c:strRef>
          </c:cat>
          <c:val>
            <c:numRef>
              <c:f>'mal tom xor'!$C$2:$C$18</c:f>
              <c:numCache>
                <c:formatCode>General</c:formatCode>
                <c:ptCount val="17"/>
                <c:pt idx="1">
                  <c:v>64</c:v>
                </c:pt>
                <c:pt idx="2">
                  <c:v>238</c:v>
                </c:pt>
                <c:pt idx="3">
                  <c:v>426</c:v>
                </c:pt>
                <c:pt idx="4">
                  <c:v>445</c:v>
                </c:pt>
                <c:pt idx="5">
                  <c:v>576</c:v>
                </c:pt>
                <c:pt idx="6">
                  <c:v>581</c:v>
                </c:pt>
                <c:pt idx="7">
                  <c:v>625</c:v>
                </c:pt>
                <c:pt idx="8">
                  <c:v>687</c:v>
                </c:pt>
                <c:pt idx="9">
                  <c:v>755</c:v>
                </c:pt>
                <c:pt idx="10">
                  <c:v>904</c:v>
                </c:pt>
                <c:pt idx="11">
                  <c:v>962</c:v>
                </c:pt>
                <c:pt idx="12">
                  <c:v>1047</c:v>
                </c:pt>
                <c:pt idx="13">
                  <c:v>1621</c:v>
                </c:pt>
                <c:pt idx="14">
                  <c:v>2151</c:v>
                </c:pt>
                <c:pt idx="15">
                  <c:v>2285</c:v>
                </c:pt>
                <c:pt idx="16">
                  <c:v>2983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DF6-4219-9742-CD6234690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0346496"/>
        <c:axId val="10348032"/>
      </c:barChart>
      <c:catAx>
        <c:axId val="10346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348032"/>
        <c:crosses val="autoZero"/>
        <c:auto val="1"/>
        <c:lblAlgn val="ctr"/>
        <c:lblOffset val="100"/>
        <c:noMultiLvlLbl val="0"/>
      </c:catAx>
      <c:valAx>
        <c:axId val="10348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03464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АҮ!$H$4</c:f>
              <c:strCache>
                <c:ptCount val="1"/>
                <c:pt idx="0">
                  <c:v>Бүтээгдэхүүн үйлдвэрлэлт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1111111111111125E-2"/>
                  <c:y val="-4.166666666666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04-4A15-9AD2-4193CA374B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АҮ!$I$2:$L$2</c:f>
              <c:strCache>
                <c:ptCount val="4"/>
                <c:pt idx="0">
                  <c:v>2014  I-V</c:v>
                </c:pt>
                <c:pt idx="1">
                  <c:v>2015  I-V</c:v>
                </c:pt>
                <c:pt idx="2">
                  <c:v>2016  I-V</c:v>
                </c:pt>
                <c:pt idx="3">
                  <c:v>2017  I-V</c:v>
                </c:pt>
              </c:strCache>
            </c:strRef>
          </c:cat>
          <c:val>
            <c:numRef>
              <c:f>АҮ!$I$4:$L$4</c:f>
              <c:numCache>
                <c:formatCode>General</c:formatCode>
                <c:ptCount val="4"/>
                <c:pt idx="0">
                  <c:v>3190.8</c:v>
                </c:pt>
                <c:pt idx="1">
                  <c:v>2090.6999999999998</c:v>
                </c:pt>
                <c:pt idx="2">
                  <c:v>2740.3</c:v>
                </c:pt>
                <c:pt idx="3">
                  <c:v>1540.7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04-4A15-9AD2-4193CA374B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3194880"/>
        <c:axId val="133196416"/>
      </c:barChart>
      <c:lineChart>
        <c:grouping val="standard"/>
        <c:varyColors val="0"/>
        <c:ser>
          <c:idx val="0"/>
          <c:order val="0"/>
          <c:tx>
            <c:strRef>
              <c:f>АҮ!$H$3</c:f>
              <c:strCache>
                <c:ptCount val="1"/>
                <c:pt idx="0">
                  <c:v>Бүтээгдэхүүн борлуулалт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8333333333333827E-2"/>
                  <c:y val="7.8703703703703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04-4A15-9AD2-4193CA374BE7}"/>
                </c:ext>
              </c:extLst>
            </c:dLbl>
            <c:dLbl>
              <c:idx val="1"/>
              <c:layout>
                <c:manualLayout>
                  <c:x val="-2.9133141092834589E-2"/>
                  <c:y val="-5.4802630698880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04-4A15-9AD2-4193CA374BE7}"/>
                </c:ext>
              </c:extLst>
            </c:dLbl>
            <c:dLbl>
              <c:idx val="2"/>
              <c:layout>
                <c:manualLayout>
                  <c:x val="-2.7590002194161373E-2"/>
                  <c:y val="-3.240777299801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04-4A15-9AD2-4193CA374B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АҮ!$I$2:$L$2</c:f>
              <c:strCache>
                <c:ptCount val="4"/>
                <c:pt idx="0">
                  <c:v>2014  I-V</c:v>
                </c:pt>
                <c:pt idx="1">
                  <c:v>2015  I-V</c:v>
                </c:pt>
                <c:pt idx="2">
                  <c:v>2016  I-V</c:v>
                </c:pt>
                <c:pt idx="3">
                  <c:v>2017  I-V</c:v>
                </c:pt>
              </c:strCache>
            </c:strRef>
          </c:cat>
          <c:val>
            <c:numRef>
              <c:f>АҮ!$I$3:$L$3</c:f>
              <c:numCache>
                <c:formatCode>General</c:formatCode>
                <c:ptCount val="4"/>
                <c:pt idx="0">
                  <c:v>3208.5</c:v>
                </c:pt>
                <c:pt idx="1">
                  <c:v>4526.7</c:v>
                </c:pt>
                <c:pt idx="2">
                  <c:v>4178.6000000000004</c:v>
                </c:pt>
                <c:pt idx="3">
                  <c:v>3736.1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E804-4A15-9AD2-4193CA374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194880"/>
        <c:axId val="133196416"/>
      </c:lineChart>
      <c:catAx>
        <c:axId val="133194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3196416"/>
        <c:crosses val="autoZero"/>
        <c:auto val="1"/>
        <c:lblAlgn val="ctr"/>
        <c:lblOffset val="100"/>
        <c:noMultiLvlLbl val="0"/>
      </c:catAx>
      <c:valAx>
        <c:axId val="13319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31948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5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4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4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8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6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0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6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20A-29E8-4AA4-ADFD-66718B0BF73F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7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EE20A-29E8-4AA4-ADFD-66718B0BF73F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AE2C0-1BB0-4AEA-8E3D-4E2C78A83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2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370" y="901586"/>
            <a:ext cx="4452096" cy="578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600200" y="4343400"/>
            <a:ext cx="5841999" cy="1752600"/>
          </a:xfrm>
        </p:spPr>
        <p:txBody>
          <a:bodyPr/>
          <a:lstStyle/>
          <a:p>
            <a:pPr eaLnBrk="1" hangingPunct="1"/>
            <a:r>
              <a:rPr lang="mn-MN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БУЛГАН АЙМГИЙН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НИЙГЭМ 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ЭДИЙН ЗАСГИЙН БАЙДАЛ</a:t>
            </a:r>
            <a:br>
              <a:rPr lang="mn-MN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ОНЫ 5-Р САР</a:t>
            </a:r>
            <a:br>
              <a:rPr lang="mn-MN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Хэвлэлийн бага хурал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02" y="1132982"/>
            <a:ext cx="2682193" cy="26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5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Хөдөө аж ахуй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867400" y="1381125"/>
            <a:ext cx="0" cy="2522537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7371804" y="1203325"/>
            <a:ext cx="3702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mn-MN" altLang="en-US" sz="1200" b="1" dirty="0">
                <a:latin typeface="Arial" panose="020B0604020202020204" pitchFamily="34" charset="0"/>
              </a:rPr>
              <a:t>Зүй бусаар хорогдсон том мал, төрлөөр, аймгийн  дүнгээр, жил бүрийн 3 дугаар сард, толгой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pic>
        <p:nvPicPr>
          <p:cNvPr id="11" name="il_fi" descr="http://bj4img.com/d/bb/user_uploads/20110401/195681/24lzll034868-02_1d412b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6804" y="3814762"/>
            <a:ext cx="167640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l_fi" descr="http://www.unen.mn/resource/unen/photo/2012/11/7fc0642add8681f7/91d665641ca0a0ad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7004" y="3738562"/>
            <a:ext cx="1838325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2860">
            <a:off x="8792503" y="3871924"/>
            <a:ext cx="15240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l_fi" descr="http://www.zavkhan.gov.mn/images/gallery/090400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2604" y="5186362"/>
            <a:ext cx="1752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l_fi" descr="http://altan-ovoo.mn/Uploads/orig/229o0kjib4vh03rg5joytmmf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10459">
            <a:off x="7887845" y="5242621"/>
            <a:ext cx="1662304" cy="1536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1216025"/>
            <a:ext cx="654772" cy="65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576729"/>
              </p:ext>
            </p:extLst>
          </p:nvPr>
        </p:nvGraphicFramePr>
        <p:xfrm>
          <a:off x="6882854" y="1919287"/>
          <a:ext cx="4298952" cy="1819276"/>
        </p:xfrm>
        <a:graphic>
          <a:graphicData uri="http://schemas.openxmlformats.org/drawingml/2006/table">
            <a:tbl>
              <a:tblPr/>
              <a:tblGrid>
                <a:gridCol w="716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6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64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64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4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64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61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III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III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III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III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III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81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Бүгд 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11506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3148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3236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33116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16350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343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Адуу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640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360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485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2929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1789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81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Үхэр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950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315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391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4356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1804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76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Тэмээ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0</a:t>
                      </a:r>
                      <a:endParaRPr lang="en-US" sz="1200" b="1" i="0" u="none" strike="noStrike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781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Хонь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4889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1443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1218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mn-MN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3628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7126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Ямаа 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5023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1030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1141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12203</a:t>
                      </a:r>
                    </a:p>
                  </a:txBody>
                  <a:tcPr marL="9525" marR="9525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5631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486397" y="1127125"/>
            <a:ext cx="3808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1200" b="1" dirty="0" err="1">
                <a:latin typeface="Arial" panose="020B0604020202020204" pitchFamily="34" charset="0"/>
              </a:rPr>
              <a:t>Зүй</a:t>
            </a:r>
            <a:r>
              <a:rPr lang="en-US" altLang="en-US" sz="1200" b="1" dirty="0">
                <a:latin typeface="Arial" panose="020B0604020202020204" pitchFamily="34" charset="0"/>
              </a:rPr>
              <a:t> </a:t>
            </a:r>
            <a:r>
              <a:rPr lang="en-US" altLang="en-US" sz="1200" b="1" dirty="0" err="1">
                <a:latin typeface="Arial" panose="020B0604020202020204" pitchFamily="34" charset="0"/>
              </a:rPr>
              <a:t>бусаар</a:t>
            </a:r>
            <a:r>
              <a:rPr lang="en-US" altLang="en-US" sz="1200" b="1" dirty="0">
                <a:latin typeface="Arial" panose="020B0604020202020204" pitchFamily="34" charset="0"/>
              </a:rPr>
              <a:t> </a:t>
            </a:r>
            <a:r>
              <a:rPr lang="en-US" altLang="en-US" sz="1200" b="1" dirty="0" err="1">
                <a:latin typeface="Arial" panose="020B0604020202020204" pitchFamily="34" charset="0"/>
              </a:rPr>
              <a:t>хорогдсон</a:t>
            </a:r>
            <a:r>
              <a:rPr lang="en-US" altLang="en-US" sz="1200" b="1" dirty="0">
                <a:latin typeface="Arial" panose="020B0604020202020204" pitchFamily="34" charset="0"/>
              </a:rPr>
              <a:t> </a:t>
            </a:r>
            <a:r>
              <a:rPr lang="en-US" altLang="en-US" sz="1200" b="1" dirty="0" err="1">
                <a:latin typeface="Arial" panose="020B0604020202020204" pitchFamily="34" charset="0"/>
              </a:rPr>
              <a:t>том</a:t>
            </a:r>
            <a:r>
              <a:rPr lang="en-US" altLang="en-US" sz="1200" b="1" dirty="0">
                <a:latin typeface="Arial" panose="020B0604020202020204" pitchFamily="34" charset="0"/>
              </a:rPr>
              <a:t> </a:t>
            </a:r>
            <a:r>
              <a:rPr lang="en-US" altLang="en-US" sz="1200" b="1" dirty="0" err="1">
                <a:latin typeface="Arial" panose="020B0604020202020204" pitchFamily="34" charset="0"/>
              </a:rPr>
              <a:t>мал</a:t>
            </a:r>
            <a:r>
              <a:rPr lang="en-US" altLang="en-US" sz="1200" b="1" dirty="0">
                <a:latin typeface="Arial" panose="020B0604020202020204" pitchFamily="34" charset="0"/>
              </a:rPr>
              <a:t>, </a:t>
            </a:r>
            <a:r>
              <a:rPr lang="mn-MN" altLang="en-US" sz="1200" b="1" dirty="0">
                <a:latin typeface="Arial" panose="020B0604020202020204" pitchFamily="34" charset="0"/>
              </a:rPr>
              <a:t>сумаар, </a:t>
            </a:r>
            <a:r>
              <a:rPr lang="en-US" altLang="en-US" sz="1200" b="1" dirty="0">
                <a:latin typeface="Arial" panose="020B0604020202020204" pitchFamily="34" charset="0"/>
              </a:rPr>
              <a:t> </a:t>
            </a:r>
            <a:r>
              <a:rPr lang="ru-RU" altLang="en-US" sz="1200" b="1" dirty="0">
                <a:latin typeface="Arial" panose="020B0604020202020204" pitchFamily="34" charset="0"/>
              </a:rPr>
              <a:t>201</a:t>
            </a:r>
            <a:r>
              <a:rPr lang="mn-MN" altLang="en-US" sz="1200" b="1" dirty="0">
                <a:latin typeface="Arial" panose="020B0604020202020204" pitchFamily="34" charset="0"/>
              </a:rPr>
              <a:t>7 оны </a:t>
            </a:r>
            <a:r>
              <a:rPr lang="en-US" altLang="en-US" sz="1200" b="1" dirty="0">
                <a:latin typeface="Arial" panose="020B0604020202020204" pitchFamily="34" charset="0"/>
              </a:rPr>
              <a:t>3</a:t>
            </a:r>
            <a:r>
              <a:rPr lang="mn-MN" altLang="en-US" sz="1200" b="1" dirty="0">
                <a:latin typeface="Arial" panose="020B0604020202020204" pitchFamily="34" charset="0"/>
              </a:rPr>
              <a:t> дугаар сард</a:t>
            </a:r>
            <a:r>
              <a:rPr lang="en-US" altLang="en-US" sz="1200" b="1" dirty="0">
                <a:latin typeface="Arial" panose="020B0604020202020204" pitchFamily="34" charset="0"/>
              </a:rPr>
              <a:t>, </a:t>
            </a:r>
            <a:r>
              <a:rPr lang="mn-MN" altLang="en-US" sz="1200" b="1" dirty="0">
                <a:latin typeface="Arial" panose="020B0604020202020204" pitchFamily="34" charset="0"/>
              </a:rPr>
              <a:t>толгой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709175"/>
              </p:ext>
            </p:extLst>
          </p:nvPr>
        </p:nvGraphicFramePr>
        <p:xfrm>
          <a:off x="1486397" y="1718733"/>
          <a:ext cx="3808413" cy="466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8665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1902254" y="4299272"/>
          <a:ext cx="9861379" cy="1990725"/>
        </p:xfrm>
        <a:graphic>
          <a:graphicData uri="http://schemas.openxmlformats.org/drawingml/2006/table">
            <a:tbl>
              <a:tblPr/>
              <a:tblGrid>
                <a:gridCol w="13921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7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7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72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172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52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Нийт дүн</a:t>
                      </a:r>
                      <a:r>
                        <a:rPr lang="mn-MN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mn-MN" sz="1200" b="0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Уул уурхай, олборлох аж үйлдвэр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Боловсруулах аж үйлдвэр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Цахилгаан, дулааны эрчим хүч үйлдвэрлэл, усан хангамж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1191262.6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135494.8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383510.7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672257.1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1650265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198876.8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636292.2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815096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1920127.5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117976.8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961948.4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1202870.5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2079478.5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39546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840202.3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837062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1600200" y="3810000"/>
            <a:ext cx="95250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05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2923863" y="974124"/>
            <a:ext cx="5742342" cy="409575"/>
          </a:xfrm>
          <a:prstGeom prst="rect">
            <a:avLst/>
          </a:prstGeom>
          <a:noFill/>
          <a:ln>
            <a:noFill/>
          </a:ln>
          <a:extLst/>
        </p:spPr>
        <p:txBody>
          <a:bodyPr lIns="27432" tIns="18288" rIns="27432" bIns="1828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mn-MN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АЖ ҮЙЛДВЭРИЙН САЛБАРЫН ҮЙЛДВЭРЛЭЛТ, БОРЛУУЛАЛТ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сараар, сая.төгрөг </a:t>
            </a:r>
            <a:endParaRPr lang="en-US" sz="1400" dirty="0">
              <a:solidFill>
                <a:srgbClr val="000000"/>
              </a:solidFill>
              <a:latin typeface="Arial Mon" panose="020B0500000000000000" pitchFamily="34" charset="0"/>
            </a:endParaRPr>
          </a:p>
        </p:txBody>
      </p:sp>
      <p:sp>
        <p:nvSpPr>
          <p:cNvPr id="9" name="Text Box 50">
            <a:extLst/>
          </p:cNvPr>
          <p:cNvSpPr txBox="1">
            <a:spLocks noChangeArrowheads="1"/>
          </p:cNvSpPr>
          <p:nvPr/>
        </p:nvSpPr>
        <p:spPr bwMode="auto">
          <a:xfrm>
            <a:off x="3276600" y="3810000"/>
            <a:ext cx="5943600" cy="6508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27432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mn-MN" sz="1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 ҮЙЛДВЭРИЙН САЛБАРЫН НИЙТ БОРЛУУЛАЛТ,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сараар , мян.төгрөг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Аж үйлдвэр</a:t>
            </a:r>
          </a:p>
        </p:txBody>
      </p:sp>
      <p:graphicFrame>
        <p:nvGraphicFramePr>
          <p:cNvPr id="13" name="Chart 12"/>
          <p:cNvGraphicFramePr/>
          <p:nvPr/>
        </p:nvGraphicFramePr>
        <p:xfrm>
          <a:off x="2155353" y="1397858"/>
          <a:ext cx="8718593" cy="2317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688067" y="4547285"/>
          <a:ext cx="9960235" cy="1853514"/>
        </p:xfrm>
        <a:graphic>
          <a:graphicData uri="http://schemas.openxmlformats.org/drawingml/2006/table">
            <a:tbl>
              <a:tblPr/>
              <a:tblGrid>
                <a:gridCol w="1406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8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85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385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385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73086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Нийт дүн</a:t>
                      </a:r>
                      <a:r>
                        <a:rPr lang="mn-MN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mn-MN" sz="1200" b="0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Уул уурхай, олборлох аж үйлдвэр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Боловсруулах аж үйлдвэр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Цахилгаан, дулааны эрчим хүч үйлдвэрлэл, усан хангамж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3208505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1635300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1573205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4526701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2692202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1834499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4178641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187137.3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2060905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1930599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3736143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46424.3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1749867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1939852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48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268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НИЙГЭМ, ЭДИЙН ЗАСГИЙН БАЙДАЛ - Үндсэн үзүүлэлт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32848"/>
              </p:ext>
            </p:extLst>
          </p:nvPr>
        </p:nvGraphicFramePr>
        <p:xfrm>
          <a:off x="1143000" y="990600"/>
          <a:ext cx="10896599" cy="3709430"/>
        </p:xfrm>
        <a:graphic>
          <a:graphicData uri="http://schemas.openxmlformats.org/drawingml/2006/table">
            <a:tbl>
              <a:tblPr/>
              <a:tblGrid>
                <a:gridCol w="34861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1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41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9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02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41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02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latin typeface="Arial"/>
                        </a:rPr>
                        <a:t>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2014</a:t>
                      </a:r>
                      <a:r>
                        <a:rPr lang="en-US" sz="1400" b="0" i="0" u="none" strike="noStrike" baseline="0" dirty="0">
                          <a:latin typeface="Arial"/>
                        </a:rPr>
                        <a:t> I-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2015</a:t>
                      </a:r>
                      <a:r>
                        <a:rPr lang="en-US" sz="1400" b="0" i="0" u="none" strike="noStrike" baseline="0" dirty="0">
                          <a:latin typeface="Arial"/>
                        </a:rPr>
                        <a:t> I-V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2016</a:t>
                      </a:r>
                      <a:r>
                        <a:rPr lang="en-US" sz="1400" b="0" i="0" u="none" strike="noStrike" baseline="0" dirty="0">
                          <a:latin typeface="Arial"/>
                        </a:rPr>
                        <a:t> I-V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Arial"/>
                        </a:rPr>
                        <a:t>2017</a:t>
                      </a:r>
                      <a:r>
                        <a:rPr lang="en-US" sz="1400" b="0" i="0" u="none" strike="noStrike" baseline="0" dirty="0">
                          <a:latin typeface="Arial"/>
                        </a:rPr>
                        <a:t> I-V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Arial"/>
                        </a:rPr>
                        <a:t> </a:t>
                      </a:r>
                      <a:r>
                        <a:rPr lang="mn-MN" sz="1400" b="0" i="0" u="none" strike="noStrike" dirty="0">
                          <a:latin typeface="Arial"/>
                        </a:rPr>
                        <a:t>    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2017</a:t>
                      </a:r>
                      <a:r>
                        <a:rPr lang="en-US" sz="1400" b="0" i="0" u="none" strike="noStrike" baseline="0" dirty="0">
                          <a:latin typeface="Arial"/>
                        </a:rPr>
                        <a:t> I-V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/>
                      </a:r>
                      <a:br>
                        <a:rPr lang="en-US" sz="1400" b="0" i="0" u="none" strike="noStrike" dirty="0">
                          <a:latin typeface="Arial"/>
                        </a:rPr>
                      </a:br>
                      <a:r>
                        <a:rPr lang="en-US" sz="1400" b="0" i="0" u="none" strike="noStrike" dirty="0">
                          <a:latin typeface="Arial"/>
                        </a:rPr>
                        <a:t> </a:t>
                      </a:r>
                      <a:r>
                        <a:rPr lang="mn-MN" sz="1400" b="0" i="0" u="none" strike="noStrike" dirty="0">
                          <a:latin typeface="Arial"/>
                        </a:rPr>
                        <a:t>    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2016</a:t>
                      </a:r>
                      <a:r>
                        <a:rPr lang="en-US" sz="1400" b="0" i="0" u="none" strike="noStrike" baseline="0" dirty="0">
                          <a:latin typeface="Arial"/>
                        </a:rPr>
                        <a:t>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I-V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23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ХҮН АМ, НИЙГМИЙН СТАТИСТИКИЙН 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0" i="0" u="none" strike="noStrike" dirty="0">
                          <a:latin typeface="Arial"/>
                        </a:rPr>
                        <a:t>Төрсөн хүүхэд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latin typeface="Arial"/>
                        </a:rPr>
                        <a:t>9</a:t>
                      </a:r>
                      <a:r>
                        <a:rPr lang="mn-MN" sz="1400" b="0" i="0" u="none" strike="noStrike" dirty="0">
                          <a:latin typeface="Arial"/>
                        </a:rPr>
                        <a:t>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 dirty="0">
                          <a:latin typeface="Arial"/>
                        </a:rPr>
                        <a:t>Амаржсан эх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93</a:t>
                      </a:r>
                      <a:r>
                        <a:rPr lang="mn-MN" sz="1400" b="0" i="0" u="none" strike="noStrike" dirty="0">
                          <a:latin typeface="Arial"/>
                        </a:rPr>
                        <a:t>%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 dirty="0">
                          <a:latin typeface="Arial"/>
                        </a:rPr>
                        <a:t>1000 хүн амд ногдох төрөлт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400" b="0" i="0" u="none" strike="noStrike" dirty="0">
                          <a:latin typeface="Arial"/>
                        </a:rPr>
                        <a:t>7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.</a:t>
                      </a:r>
                      <a:r>
                        <a:rPr lang="mn-MN" sz="1400" b="0" i="0" u="none" strike="noStrike" dirty="0">
                          <a:latin typeface="Arial"/>
                        </a:rPr>
                        <a:t>5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6.1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91.7</a:t>
                      </a:r>
                      <a:r>
                        <a:rPr lang="mn-MN" sz="1400" b="0" i="0" u="none" strike="noStrike" dirty="0">
                          <a:latin typeface="Arial"/>
                        </a:rPr>
                        <a:t>%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Arial"/>
                        </a:rPr>
                        <a:t>1000 хүн амд ногдох нас баралт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1.8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1.6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85.7</a:t>
                      </a:r>
                      <a:r>
                        <a:rPr lang="mn-MN" sz="1400" b="0" i="0" u="none" strike="noStrike" dirty="0">
                          <a:latin typeface="Arial"/>
                        </a:rPr>
                        <a:t>%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793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 dirty="0">
                          <a:latin typeface="Arial"/>
                        </a:rPr>
                        <a:t>Бүртгэлтэй ажилгүй иргэд,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 </a:t>
                      </a:r>
                      <a:r>
                        <a:rPr lang="mn-MN" sz="1400" b="0" i="0" u="none" strike="noStrike" dirty="0">
                          <a:latin typeface="Arial"/>
                        </a:rPr>
                        <a:t>сарын эцэст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 dirty="0">
                          <a:latin typeface="Arial"/>
                        </a:rPr>
                        <a:t>Халдварт өвчнөөр өвчлөгчид         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>
                          <a:latin typeface="Arial"/>
                        </a:rPr>
                        <a:t>хүн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54.</a:t>
                      </a:r>
                      <a:r>
                        <a:rPr lang="mn-MN" sz="1400" b="0" i="0" u="none" strike="noStrike" dirty="0">
                          <a:latin typeface="Arial"/>
                        </a:rPr>
                        <a:t>6%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Бүртгэгдсэн гэмт хэрэг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latin typeface="Arial"/>
                        </a:rPr>
                        <a:t>тохиолдлын 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96.7</a:t>
                      </a:r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61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НИЙГЭМ, ЭДИЙН ЗАСГИЙН БАЙДАЛ - Үндсэн үзүүлэлт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763187"/>
              </p:ext>
            </p:extLst>
          </p:nvPr>
        </p:nvGraphicFramePr>
        <p:xfrm>
          <a:off x="1243913" y="784194"/>
          <a:ext cx="10503242" cy="5351441"/>
        </p:xfrm>
        <a:graphic>
          <a:graphicData uri="http://schemas.openxmlformats.org/drawingml/2006/table">
            <a:tbl>
              <a:tblPr/>
              <a:tblGrid>
                <a:gridCol w="3546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0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42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91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84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65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83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31834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Хэмжих нэгж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3</a:t>
                      </a:r>
                      <a:r>
                        <a:rPr lang="en-US" sz="1200" b="0" i="0" u="none" strike="noStrike" baseline="0" dirty="0"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4</a:t>
                      </a:r>
                      <a:r>
                        <a:rPr lang="en-US" sz="1200" b="0" i="0" u="none" strike="noStrike" baseline="0" dirty="0"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5</a:t>
                      </a:r>
                      <a:r>
                        <a:rPr lang="en-US" sz="1200" b="0" i="0" u="none" strike="noStrike" baseline="0" dirty="0"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6</a:t>
                      </a:r>
                      <a:r>
                        <a:rPr lang="en-US" sz="1200" b="0" i="0" u="none" strike="noStrike" baseline="0" dirty="0"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       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6</a:t>
                      </a:r>
                      <a:r>
                        <a:rPr lang="en-US" sz="1200" b="0" i="0" u="none" strike="noStrike" baseline="0" dirty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/>
                      </a:r>
                      <a:br>
                        <a:rPr lang="en-US" sz="1200" b="0" i="0" u="none" strike="noStrike" dirty="0">
                          <a:latin typeface="Arial"/>
                        </a:rPr>
                      </a:b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       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5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23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ЭДИЙН ЗАСГИЙН СТАТИСТИКИЙН ҮЗҮҮЛЭЛТҮҮД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Нийт мал, оны эцэст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мянган толгой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2757.2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3132.8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3223.8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3485.6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108.1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Бойжуулсан төл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мянган толгой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991.1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1122.9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1108.0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1190.7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107.5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latin typeface="Arial"/>
                        </a:rPr>
                        <a:t>Зүй бусаар хорогдсон том мал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мянган толгой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37.0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16.3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72.5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58.2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80.3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Тариалсан талбай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33360.1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37199.6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41120.3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42125.8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102.4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     -Үр тариа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27956.9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32295.0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37713.4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37651.8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99.8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     -Төмс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748.2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646.3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497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518.5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104.3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latin typeface="Arial"/>
                        </a:rPr>
                        <a:t>     -Хүнсний ногоо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latin typeface="Arial"/>
                        </a:rPr>
                        <a:t>231.5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latin typeface="Arial"/>
                        </a:rPr>
                        <a:t>325.3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latin typeface="Arial"/>
                        </a:rPr>
                        <a:t>268.9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262.9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97.7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Хураасан ургац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56449.3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60548.7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37309.2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62512.9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167.5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latin typeface="Arial"/>
                        </a:rPr>
                        <a:t>     -Үр тариа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тонн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40746.4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47677.3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28961.2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53710.4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185.4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     -Төмс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тонн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8484.8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7164.2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5124.9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4990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97.3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591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latin typeface="Arial"/>
                        </a:rPr>
                        <a:t>     -Хүнсний ногоо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>
                          <a:latin typeface="Arial"/>
                        </a:rPr>
                        <a:t>тонн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latin typeface="Arial"/>
                        </a:rPr>
                        <a:t>4166.2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latin typeface="Arial"/>
                        </a:rPr>
                        <a:t>3576.8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latin typeface="Arial"/>
                        </a:rPr>
                        <a:t>2126.6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1726.7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5684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latin typeface="Arial"/>
                        </a:rPr>
                        <a:t>Аж үйлдвэрийн салбарын нийт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мян. 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4687.9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16558.8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8781.4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5711.5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282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Үүнээс: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1" u="none" strike="noStrike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0762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     -Уул уурхай, олборлох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мян.төгрөг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3201.3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9384.8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738.0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269.7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0087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latin typeface="Arial"/>
                        </a:rPr>
                        <a:t>     -Боловсруулах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мян.төгрөг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1486.6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5692.9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5942.5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3650.5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31834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200" b="0" i="0" u="none" strike="noStrike">
                          <a:latin typeface="Arial"/>
                        </a:rPr>
                        <a:t>     -Цахилгаан, дулааны эрчим хүч үйлдвэрлэл,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мян.төгрөг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1522.8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1481.1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2100.8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1791.2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88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latin typeface="Arial"/>
                        </a:rPr>
                        <a:t>Барилга угсралт, их засварын ажил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сая. төгрөг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6120.9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12393.3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13344.9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200" b="0" i="0" u="none" strike="noStrike" dirty="0">
                          <a:latin typeface="Arial"/>
                        </a:rPr>
                        <a:t>86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3</a:t>
                      </a:r>
                      <a:r>
                        <a:rPr lang="mn-MN" sz="1200" b="0" i="0" u="none" strike="noStrike" dirty="0">
                          <a:latin typeface="Arial"/>
                        </a:rPr>
                        <a:t>9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64.7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4887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latin typeface="Arial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b="0" i="0" u="none" strike="noStrike" dirty="0">
                          <a:latin typeface="Arial"/>
                        </a:rPr>
                        <a:t>Үйл ажиллагаа явуулж буй ААНБ</a:t>
                      </a:r>
                    </a:p>
                    <a:p>
                      <a:pPr algn="l" fontAlgn="ctr"/>
                      <a:endParaRPr lang="mn-M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>
                          <a:latin typeface="Arial"/>
                        </a:rPr>
                        <a:t>тоо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767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961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984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103.2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8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 baseline="30000" dirty="0">
                          <a:latin typeface="Arial Mon" panose="020B0500000000000000" pitchFamily="34" charset="0"/>
                        </a:rPr>
                        <a:t>*</a:t>
                      </a:r>
                      <a:r>
                        <a:rPr lang="en-US" sz="1200" b="0" i="1" u="none" strike="noStrike" dirty="0">
                          <a:latin typeface="Arial Mon" panose="020B0500000000000000" pitchFamily="34" charset="0"/>
                        </a:rPr>
                        <a:t> </a:t>
                      </a:r>
                      <a:r>
                        <a:rPr lang="en-US" sz="1200" b="0" i="1" u="none" strike="noStrike" dirty="0" err="1">
                          <a:latin typeface="Arial Mon" panose="020B0500000000000000" pitchFamily="34" charset="0"/>
                        </a:rPr>
                        <a:t>Óðüä÷èëñàí</a:t>
                      </a:r>
                      <a:r>
                        <a:rPr lang="en-US" sz="1200" b="0" i="1" u="none" strike="noStrike" dirty="0">
                          <a:latin typeface="Arial Mon" panose="020B0500000000000000" pitchFamily="34" charset="0"/>
                        </a:rPr>
                        <a:t> </a:t>
                      </a:r>
                      <a:r>
                        <a:rPr lang="en-US" sz="1200" b="0" i="1" u="none" strike="noStrike" dirty="0" err="1">
                          <a:latin typeface="Arial Mon" panose="020B0500000000000000" pitchFamily="34" charset="0"/>
                        </a:rPr>
                        <a:t>ã¿éöýòãýë</a:t>
                      </a:r>
                      <a:endParaRPr lang="en-US" sz="1200" b="0" i="1" u="none" strike="noStrike" dirty="0">
                        <a:latin typeface="Arial Mon" panose="020B0500000000000000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48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1" u="none" strike="noStrike" baseline="30000" dirty="0">
                          <a:latin typeface="Arial Mon" panose="020B0500000000000000" pitchFamily="34" charset="0"/>
                        </a:rPr>
                        <a:t>**</a:t>
                      </a:r>
                      <a:r>
                        <a:rPr lang="en-US" sz="1200" b="0" i="1" u="none" strike="noStrike" dirty="0">
                          <a:latin typeface="Arial Mon" panose="020B0500000000000000" pitchFamily="34" charset="0"/>
                        </a:rPr>
                        <a:t> </a:t>
                      </a:r>
                      <a:r>
                        <a:rPr lang="en-US" sz="1200" b="0" i="1" u="none" strike="noStrike" dirty="0" err="1">
                          <a:latin typeface="Arial Mon" panose="020B0500000000000000" pitchFamily="34" charset="0"/>
                        </a:rPr>
                        <a:t>Äàõèí</a:t>
                      </a:r>
                      <a:r>
                        <a:rPr lang="en-US" sz="1200" b="0" i="1" u="none" strike="noStrike" dirty="0">
                          <a:latin typeface="Arial Mon" panose="020B0500000000000000" pitchFamily="34" charset="0"/>
                        </a:rPr>
                        <a:t> </a:t>
                      </a:r>
                      <a:r>
                        <a:rPr lang="en-US" sz="1200" b="0" i="1" u="none" strike="noStrike" dirty="0" err="1">
                          <a:latin typeface="Arial Mon" panose="020B0500000000000000" pitchFamily="34" charset="0"/>
                        </a:rPr>
                        <a:t>èõ</a:t>
                      </a:r>
                      <a:endParaRPr lang="en-US" sz="1200" b="0" i="1" u="none" strike="noStrike" dirty="0">
                        <a:latin typeface="Arial Mon" panose="020B0500000000000000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90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06838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6172200" y="10683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808787" y="1062335"/>
            <a:ext cx="4468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боловсролын түвшнээр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2017 оны 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дүгээр сарын эцэст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хувиар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971800" y="52578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905000" y="18716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905000" y="2328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1858963" y="43862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124200" y="54102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2057400" y="20240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2057400" y="24812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2011363" y="45386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5113" y="1524000"/>
            <a:ext cx="4038600" cy="515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3059113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Аймгийн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4583113" y="1600200"/>
            <a:ext cx="1370012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732</a:t>
            </a:r>
          </a:p>
        </p:txBody>
      </p:sp>
      <p:sp>
        <p:nvSpPr>
          <p:cNvPr id="47" name="Rectangle 13"/>
          <p:cNvSpPr>
            <a:spLocks noChangeArrowheads="1"/>
          </p:cNvSpPr>
          <p:nvPr/>
        </p:nvSpPr>
        <p:spPr bwMode="auto">
          <a:xfrm>
            <a:off x="4583113" y="2514600"/>
            <a:ext cx="13700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903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4430713" y="3505200"/>
            <a:ext cx="16129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284</a:t>
            </a:r>
            <a:endParaRPr lang="mn-MN" altLang="en-US" sz="32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13"/>
          <p:cNvSpPr>
            <a:spLocks noChangeArrowheads="1"/>
          </p:cNvSpPr>
          <p:nvPr/>
        </p:nvSpPr>
        <p:spPr bwMode="auto">
          <a:xfrm>
            <a:off x="1992313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IV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1992313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IV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1946276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1919" y="92154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310407" y="899319"/>
            <a:ext cx="313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жил бүрийн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 сарын эцэст 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Chart 30"/>
          <p:cNvGraphicFramePr/>
          <p:nvPr/>
        </p:nvGraphicFramePr>
        <p:xfrm>
          <a:off x="6837405" y="1711195"/>
          <a:ext cx="4069491" cy="450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6383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400800" y="1066800"/>
            <a:ext cx="5664" cy="5515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938" y="868363"/>
            <a:ext cx="4564062" cy="594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838200"/>
            <a:ext cx="4251134" cy="5511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417638" y="3443972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2016 I-V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819400" y="4724400"/>
            <a:ext cx="2667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algn="just"/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 оны 5 дугаар сард 336 эх амаржиж,  341 хүүхэд төрүүлсэн нь өмнөх өмнөх оны мөн үеэс амаржсан эх 29 (8%)-өөр,  хүүхэд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4 (7%)-аар тус тус буурчээ. </a:t>
            </a:r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  <a:p>
            <a:pPr algn="just"/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762375" y="1998663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>
                <a:solidFill>
                  <a:srgbClr val="00329B"/>
                </a:solidFill>
                <a:latin typeface="Arial" panose="020B0604020202020204" pitchFamily="34" charset="0"/>
              </a:rPr>
              <a:t>423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911600" y="2876550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>
                <a:solidFill>
                  <a:srgbClr val="00329B"/>
                </a:solidFill>
                <a:latin typeface="Arial" panose="020B0604020202020204" pitchFamily="34" charset="0"/>
              </a:rPr>
              <a:t>365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843337" y="4002088"/>
            <a:ext cx="16129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600" b="1" dirty="0">
                <a:solidFill>
                  <a:srgbClr val="00329B"/>
                </a:solidFill>
                <a:latin typeface="Arial" panose="020B0604020202020204" pitchFamily="34" charset="0"/>
              </a:rPr>
              <a:t>336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9324975" y="16764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>
                <a:solidFill>
                  <a:srgbClr val="00329B"/>
                </a:solidFill>
                <a:latin typeface="Arial" panose="020B0604020202020204" pitchFamily="34" charset="0"/>
              </a:rPr>
              <a:t>423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9367837" y="2495550"/>
            <a:ext cx="18764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>
                <a:solidFill>
                  <a:srgbClr val="00329B"/>
                </a:solidFill>
                <a:latin typeface="Arial" panose="020B0604020202020204" pitchFamily="34" charset="0"/>
              </a:rPr>
              <a:t>365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9415462" y="3240088"/>
            <a:ext cx="1706563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600" b="1" dirty="0">
                <a:solidFill>
                  <a:srgbClr val="00329B"/>
                </a:solidFill>
                <a:latin typeface="Arial" panose="020B0604020202020204" pitchFamily="34" charset="0"/>
              </a:rPr>
              <a:t>341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924800" y="4660900"/>
            <a:ext cx="2438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</a:pPr>
            <a:r>
              <a:rPr lang="mn-M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Нялхсын эндэгдэл Булган аймагт 2017 оны 5-р сарын байдлаар 3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бүртгэгдэж өмнөх оны мөн үеээс 1 хүүхэд буюу 33 хувиар буурсан байна.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400800" y="174625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400" b="1" dirty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 I-V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6400800" y="21717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400" b="1" dirty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 I-V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6400800" y="36830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400" b="1" dirty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400" b="1" dirty="0">
                <a:solidFill>
                  <a:schemeClr val="bg1"/>
                </a:solidFill>
                <a:latin typeface="Arial" pitchFamily="34" charset="0"/>
              </a:rPr>
              <a:t> I-V</a:t>
            </a:r>
            <a:endParaRPr lang="mn-MN" alt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410051" y="3816006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2017 I-V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410051" y="1754873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2015 I-V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1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219200" y="3810000"/>
            <a:ext cx="106680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6462" y="3581400"/>
            <a:ext cx="467887" cy="42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6406705" y="1190410"/>
            <a:ext cx="15478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C290656C-1B82-40B4-A6F8-562DB5E0D9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260953"/>
              </p:ext>
            </p:extLst>
          </p:nvPr>
        </p:nvGraphicFramePr>
        <p:xfrm>
          <a:off x="1219201" y="4031323"/>
          <a:ext cx="10575720" cy="232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E3BD4A54-B738-4553-AFE7-AED71DBB5D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445208"/>
              </p:ext>
            </p:extLst>
          </p:nvPr>
        </p:nvGraphicFramePr>
        <p:xfrm>
          <a:off x="6791640" y="961809"/>
          <a:ext cx="4738689" cy="265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DD90DC13-61FB-464C-8EA1-B7402730D1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651113"/>
              </p:ext>
            </p:extLst>
          </p:nvPr>
        </p:nvGraphicFramePr>
        <p:xfrm>
          <a:off x="1219200" y="983322"/>
          <a:ext cx="5113859" cy="2626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6740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9" y="0"/>
            <a:ext cx="1213743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602" y="838200"/>
            <a:ext cx="43497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762375" y="1524000"/>
            <a:ext cx="187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2800" b="1" dirty="0">
                <a:solidFill>
                  <a:srgbClr val="CC0000"/>
                </a:solidFill>
                <a:latin typeface="Arial" pitchFamily="34" charset="0"/>
              </a:rPr>
              <a:t>1</a:t>
            </a:r>
            <a:r>
              <a:rPr lang="mn-MN" altLang="en-US" sz="2800" b="1" dirty="0">
                <a:solidFill>
                  <a:srgbClr val="CC0000"/>
                </a:solidFill>
                <a:latin typeface="Arial" pitchFamily="34" charset="0"/>
              </a:rPr>
              <a:t>35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803650" y="2405062"/>
            <a:ext cx="1876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200" b="1" dirty="0">
                <a:solidFill>
                  <a:srgbClr val="C00000"/>
                </a:solidFill>
                <a:latin typeface="Arial" pitchFamily="34" charset="0"/>
              </a:rPr>
              <a:t>1</a:t>
            </a:r>
            <a:r>
              <a:rPr lang="mn-MN" altLang="en-US" sz="3200" b="1" dirty="0">
                <a:solidFill>
                  <a:srgbClr val="C00000"/>
                </a:solidFill>
                <a:latin typeface="Arial" pitchFamily="34" charset="0"/>
              </a:rPr>
              <a:t>2</a:t>
            </a:r>
            <a:r>
              <a:rPr lang="en-US" altLang="en-US" sz="3200" b="1" dirty="0">
                <a:solidFill>
                  <a:srgbClr val="C00000"/>
                </a:solidFill>
                <a:latin typeface="Arial" pitchFamily="34" charset="0"/>
              </a:rPr>
              <a:t>2</a:t>
            </a:r>
            <a:endParaRPr lang="mn-MN" altLang="en-US" sz="32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810000" y="3240087"/>
            <a:ext cx="187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600" b="1" dirty="0">
                <a:solidFill>
                  <a:srgbClr val="C00000"/>
                </a:solidFill>
                <a:latin typeface="Arial" pitchFamily="34" charset="0"/>
              </a:rPr>
              <a:t>1</a:t>
            </a:r>
            <a:r>
              <a:rPr lang="mn-MN" altLang="en-US" sz="3600" b="1" dirty="0">
                <a:solidFill>
                  <a:srgbClr val="C00000"/>
                </a:solidFill>
                <a:latin typeface="Arial" pitchFamily="34" charset="0"/>
              </a:rPr>
              <a:t>18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79550" y="4881448"/>
            <a:ext cx="36639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Аймгийн хэмжээгээр 2017 оны 5 сарын байдлаар  288 хүн эрүүлжүүлэгдэж, 65 хүн захиргааны журмаар, 150 иргэн тээврийн хэрэгсэл жолоодох эрхээ хасуулж, торгуулсан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943600" y="1047750"/>
            <a:ext cx="0" cy="558165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3600" y="3962400"/>
            <a:ext cx="5715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5989" y="3750276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Гэмт хэрэг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459478" y="2207954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 I-V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562451" y="1907273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2015 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533619" y="3871997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 I-V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467716" y="1705446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2015 I-V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6137188" y="928816"/>
          <a:ext cx="5931244" cy="2934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331222456"/>
              </p:ext>
            </p:extLst>
          </p:nvPr>
        </p:nvGraphicFramePr>
        <p:xfrm>
          <a:off x="6145426" y="3978876"/>
          <a:ext cx="5923006" cy="241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21072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432" cy="6858000"/>
          </a:xfrm>
          <a:prstGeom prst="rect">
            <a:avLst/>
          </a:prstGeom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Аймгийн төсөв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8F524F7C-876A-4804-8C73-8762BDB858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677623"/>
              </p:ext>
            </p:extLst>
          </p:nvPr>
        </p:nvGraphicFramePr>
        <p:xfrm>
          <a:off x="1447800" y="1144588"/>
          <a:ext cx="10134599" cy="493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646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622800" y="2443956"/>
          <a:ext cx="2946400" cy="3114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8125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2017.02.22</a:t>
                      </a:r>
                      <a:endParaRPr lang="en-US" sz="1100" b="0" i="0" u="none" strike="noStrike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Алтан тариа </a:t>
                      </a:r>
                      <a:r>
                        <a:rPr lang="en-US" sz="1100" u="none" strike="noStrike">
                          <a:effectLst/>
                        </a:rPr>
                        <a:t>I </a:t>
                      </a:r>
                      <a:r>
                        <a:rPr lang="mn-MN" sz="1100" u="none" strike="noStrike">
                          <a:effectLst/>
                        </a:rPr>
                        <a:t>гурил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кг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1500</a:t>
                      </a:r>
                      <a:endParaRPr lang="en-US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    Цагаан будаа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кг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2500</a:t>
                      </a:r>
                      <a:endParaRPr lang="en-US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    Элсэн чихэр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кг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2500</a:t>
                      </a:r>
                      <a:endParaRPr lang="en-US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    Задгай сүү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л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2000</a:t>
                      </a:r>
                      <a:endParaRPr lang="en-US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    Хонины мах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кг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5000</a:t>
                      </a:r>
                      <a:endParaRPr lang="en-US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    Үхрийн мах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кг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6000</a:t>
                      </a:r>
                      <a:endParaRPr lang="en-US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    Ямааны мах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кг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3500</a:t>
                      </a:r>
                      <a:endParaRPr lang="en-US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    Бензин А-80 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л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1500</a:t>
                      </a:r>
                      <a:endParaRPr lang="en-US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    Бензин А-92 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л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1650</a:t>
                      </a:r>
                      <a:endParaRPr lang="en-US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    Дизель түлш 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л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1750</a:t>
                      </a:r>
                      <a:endParaRPr lang="en-US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    Цагаан ноолуур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кг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40000</a:t>
                      </a:r>
                      <a:endParaRPr lang="en-US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>
                          <a:effectLst/>
                        </a:rPr>
                        <a:t>    Бор ноолуур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>
                          <a:effectLst/>
                        </a:rPr>
                        <a:t>кг</a:t>
                      </a:r>
                      <a:endParaRPr lang="mn-MN" sz="11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40000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8" y="-58190"/>
            <a:ext cx="12137432" cy="6858000"/>
          </a:xfrm>
          <a:prstGeom prst="rect">
            <a:avLst/>
          </a:prstGeom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Хэрэглээний үнийн индекс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185378"/>
              </p:ext>
            </p:extLst>
          </p:nvPr>
        </p:nvGraphicFramePr>
        <p:xfrm>
          <a:off x="4953000" y="1828800"/>
          <a:ext cx="6826135" cy="4414054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678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9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2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59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97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2569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Бараа, үйлчилгээний үлэг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Жин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 V 2016 V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 V 2016 XII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 V  2017 IV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10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Ерөнхий индекс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4531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Хүнсний бараа, ундаа, ус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802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Согтууруулах ундаа, тамхи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802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Хувцас, бөс, бараа, гутал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9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Орон сууц, ус, цахилгаан, түлш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802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Гэр ахуйн тавилга, бараа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9802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Эм тариа, эмнэлэгийн үйлчилгээ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9802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Тээвэр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351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Холбооны хэрэгсэл, шуудангийн үйлчилгээ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351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Амралт, чөлөөлт цаг, соёлын бараа, үйлчилгээ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9802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Боловсролын үйлчилгээ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351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Зочид буудал, нийтийн хоол, дотуур байрны үйлчилгээ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9802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Бусад бараа, үйлчилгээ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9890">
                <a:tc>
                  <a:txBody>
                    <a:bodyPr/>
                    <a:lstStyle/>
                    <a:p>
                      <a:pPr marL="347345" marR="0" fontAlgn="b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marL="347345" marR="0" fontAlgn="b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876800" y="1447800"/>
            <a:ext cx="792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b="1" dirty="0">
                <a:latin typeface="Arial" pitchFamily="34" charset="0"/>
                <a:cs typeface="Arial" pitchFamily="34" charset="0"/>
              </a:rPr>
              <a:t>ХЭРЭГЛЭЭНИЙ БАРАА, ҮЙЛЧИЛГЭЭНИЙ ҮНИЙН ИНДЕКС,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хувиар,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2017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оны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>
                <a:latin typeface="Arial" pitchFamily="34" charset="0"/>
                <a:cs typeface="Arial" pitchFamily="34" charset="0"/>
              </a:rPr>
              <a:t>дүгээр сард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1189" y="1741636"/>
            <a:ext cx="1538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b="1" dirty="0">
                <a:latin typeface="Arial" pitchFamily="34" charset="0"/>
                <a:cs typeface="Arial" pitchFamily="34" charset="0"/>
              </a:rPr>
              <a:t>7 хоногийн үнийн мэдээ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batchimeg\Pictures\pic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60" y="1586299"/>
            <a:ext cx="1194608" cy="7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60" y="2524894"/>
            <a:ext cx="3385127" cy="359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40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1034</Words>
  <Application>Microsoft Office PowerPoint</Application>
  <PresentationFormat>Custom</PresentationFormat>
  <Paragraphs>473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БУЛГАН АЙМГИЙН НИЙГЭМ  ЭДИЙН ЗАСГИЙН БАЙДАЛ 2017 ОНЫ 5-Р САР  Хэвлэлийн бага хурал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Nyamsuren_B</dc:creator>
  <cp:lastModifiedBy>Munkhzul_J</cp:lastModifiedBy>
  <cp:revision>117</cp:revision>
  <dcterms:created xsi:type="dcterms:W3CDTF">2017-02-14T08:16:06Z</dcterms:created>
  <dcterms:modified xsi:type="dcterms:W3CDTF">2017-06-12T03:56:00Z</dcterms:modified>
</cp:coreProperties>
</file>