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taniltsuulga\2017\02\bull-02-hudulmu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2\bull_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2\bull_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2\bull_0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yamsuren_b\AppData\Roaming\Microsoft\Excel\persentation%20(version%201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1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Sheet3!$B$41:$B$48</c:f>
              <c:strCache>
                <c:ptCount val="8"/>
                <c:pt idx="0">
                  <c:v>                 Магистр, доктор</c:v>
                </c:pt>
                <c:pt idx="1">
                  <c:v>                 Дипломын болон бакалаврын дээд</c:v>
                </c:pt>
                <c:pt idx="2">
                  <c:v>                 Тусгай мэргэжлийн дунд</c:v>
                </c:pt>
                <c:pt idx="3">
                  <c:v>                 Техникийн болон мэргэжлийн </c:v>
                </c:pt>
                <c:pt idx="4">
                  <c:v>                 Бүрэн дунд</c:v>
                </c:pt>
                <c:pt idx="5">
                  <c:v>                 Суурь</c:v>
                </c:pt>
                <c:pt idx="6">
                  <c:v>                 Бага</c:v>
                </c:pt>
                <c:pt idx="7">
                  <c:v>                 Боловсролгүй</c:v>
                </c:pt>
              </c:strCache>
            </c:strRef>
          </c:cat>
          <c:val>
            <c:numRef>
              <c:f>Sheet3!$C$41:$C$48</c:f>
              <c:numCache>
                <c:formatCode>0.0</c:formatCode>
                <c:ptCount val="8"/>
                <c:pt idx="0">
                  <c:v>0</c:v>
                </c:pt>
                <c:pt idx="1">
                  <c:v>21.664275466284082</c:v>
                </c:pt>
                <c:pt idx="2">
                  <c:v>4.5911047345767564</c:v>
                </c:pt>
                <c:pt idx="3">
                  <c:v>5.7388809182209464</c:v>
                </c:pt>
                <c:pt idx="4">
                  <c:v>53.371592539454809</c:v>
                </c:pt>
                <c:pt idx="5">
                  <c:v>10.473457675753229</c:v>
                </c:pt>
                <c:pt idx="6">
                  <c:v>3.2998565279770444</c:v>
                </c:pt>
                <c:pt idx="7">
                  <c:v>0.86083213773314204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"/>
        <c:axId val="136553600"/>
        <c:axId val="136555136"/>
      </c:barChart>
      <c:dateAx>
        <c:axId val="136553600"/>
        <c:scaling>
          <c:orientation val="maxMin"/>
        </c:scaling>
        <c:delete val="0"/>
        <c:axPos val="l"/>
        <c:numFmt formatCode="@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555136"/>
        <c:crosses val="autoZero"/>
        <c:auto val="0"/>
        <c:lblOffset val="100"/>
        <c:baseTimeUnit val="days"/>
        <c:minorUnit val="1"/>
      </c:dateAx>
      <c:valAx>
        <c:axId val="13655513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one"/>
        <c:crossAx val="136553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287313826235477E-2"/>
          <c:y val="5.0925925925925923E-2"/>
          <c:w val="0.93360630077927109"/>
          <c:h val="0.680092957130358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АҮ!$H$4</c:f>
              <c:strCache>
                <c:ptCount val="1"/>
                <c:pt idx="0">
                  <c:v>Бүтээгдэхүүн үйлдвэрлэлт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111111111111125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АҮ!$I$2:$L$2</c:f>
              <c:strCache>
                <c:ptCount val="4"/>
                <c:pt idx="0">
                  <c:v>2014  I-II</c:v>
                </c:pt>
                <c:pt idx="1">
                  <c:v>2015  I-II</c:v>
                </c:pt>
                <c:pt idx="2">
                  <c:v>2016  I-II</c:v>
                </c:pt>
                <c:pt idx="3">
                  <c:v>2017  I-II</c:v>
                </c:pt>
              </c:strCache>
            </c:strRef>
          </c:cat>
          <c:val>
            <c:numRef>
              <c:f>АҮ!$I$4:$L$4</c:f>
              <c:numCache>
                <c:formatCode>General</c:formatCode>
                <c:ptCount val="4"/>
                <c:pt idx="0">
                  <c:v>1046.7</c:v>
                </c:pt>
                <c:pt idx="1">
                  <c:v>1152.8</c:v>
                </c:pt>
                <c:pt idx="2">
                  <c:v>1356.7</c:v>
                </c:pt>
                <c:pt idx="3">
                  <c:v>886.4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5345024"/>
        <c:axId val="195363200"/>
      </c:barChart>
      <c:lineChart>
        <c:grouping val="standard"/>
        <c:varyColors val="0"/>
        <c:ser>
          <c:idx val="0"/>
          <c:order val="0"/>
          <c:tx>
            <c:strRef>
              <c:f>АҮ!$H$3</c:f>
              <c:strCache>
                <c:ptCount val="1"/>
                <c:pt idx="0">
                  <c:v>Бүтээгдэхүүн 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5.8333333333333522E-2"/>
                  <c:y val="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49800796812716E-2"/>
                  <c:y val="-3.240777194517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АҮ!$I$2:$L$2</c:f>
              <c:strCache>
                <c:ptCount val="4"/>
                <c:pt idx="0">
                  <c:v>2014  I-II</c:v>
                </c:pt>
                <c:pt idx="1">
                  <c:v>2015  I-II</c:v>
                </c:pt>
                <c:pt idx="2">
                  <c:v>2016  I-II</c:v>
                </c:pt>
                <c:pt idx="3">
                  <c:v>2017  I-II</c:v>
                </c:pt>
              </c:strCache>
            </c:strRef>
          </c:cat>
          <c:val>
            <c:numRef>
              <c:f>АҮ!$I$3:$L$3</c:f>
              <c:numCache>
                <c:formatCode>General</c:formatCode>
                <c:ptCount val="4"/>
                <c:pt idx="0">
                  <c:v>1191.2</c:v>
                </c:pt>
                <c:pt idx="1">
                  <c:v>1650.2</c:v>
                </c:pt>
                <c:pt idx="2">
                  <c:v>1920.1</c:v>
                </c:pt>
                <c:pt idx="3">
                  <c:v>2079.5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45024"/>
        <c:axId val="195363200"/>
      </c:lineChart>
      <c:catAx>
        <c:axId val="195345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5363200"/>
        <c:crosses val="autoZero"/>
        <c:auto val="1"/>
        <c:lblAlgn val="ctr"/>
        <c:lblOffset val="100"/>
        <c:noMultiLvlLbl val="0"/>
      </c:catAx>
      <c:valAx>
        <c:axId val="19536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5345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АМЬД ТӨРӨЛТ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, 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Sheet1!$I$24:$T$24</c:f>
              <c:numCache>
                <c:formatCode>General</c:formatCode>
                <c:ptCount val="12"/>
                <c:pt idx="0">
                  <c:v>78</c:v>
                </c:pt>
                <c:pt idx="1">
                  <c:v>101</c:v>
                </c:pt>
                <c:pt idx="2">
                  <c:v>94</c:v>
                </c:pt>
                <c:pt idx="3">
                  <c:v>87</c:v>
                </c:pt>
                <c:pt idx="4">
                  <c:v>80</c:v>
                </c:pt>
                <c:pt idx="5">
                  <c:v>86</c:v>
                </c:pt>
                <c:pt idx="6">
                  <c:v>98</c:v>
                </c:pt>
                <c:pt idx="7">
                  <c:v>85</c:v>
                </c:pt>
                <c:pt idx="8">
                  <c:v>83</c:v>
                </c:pt>
                <c:pt idx="9">
                  <c:v>60</c:v>
                </c:pt>
                <c:pt idx="10">
                  <c:v>76</c:v>
                </c:pt>
                <c:pt idx="11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9E-4217-88ED-9479493C1940}"/>
            </c:ext>
          </c:extLst>
        </c:ser>
        <c:ser>
          <c:idx val="1"/>
          <c:order val="1"/>
          <c:tx>
            <c:strRef>
              <c:f>Sheet1!$H$25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Sheet1!$I$25:$T$25</c:f>
              <c:numCache>
                <c:formatCode>General</c:formatCode>
                <c:ptCount val="12"/>
                <c:pt idx="0">
                  <c:v>90</c:v>
                </c:pt>
                <c:pt idx="1">
                  <c:v>93</c:v>
                </c:pt>
                <c:pt idx="2">
                  <c:v>92</c:v>
                </c:pt>
                <c:pt idx="3">
                  <c:v>85</c:v>
                </c:pt>
                <c:pt idx="4">
                  <c:v>63</c:v>
                </c:pt>
                <c:pt idx="5">
                  <c:v>71</c:v>
                </c:pt>
                <c:pt idx="6">
                  <c:v>123</c:v>
                </c:pt>
                <c:pt idx="7">
                  <c:v>87</c:v>
                </c:pt>
                <c:pt idx="8">
                  <c:v>80</c:v>
                </c:pt>
                <c:pt idx="9">
                  <c:v>65</c:v>
                </c:pt>
                <c:pt idx="10">
                  <c:v>71</c:v>
                </c:pt>
                <c:pt idx="11">
                  <c:v>71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B9E-4217-88ED-9479493C1940}"/>
            </c:ext>
          </c:extLst>
        </c:ser>
        <c:ser>
          <c:idx val="2"/>
          <c:order val="2"/>
          <c:tx>
            <c:strRef>
              <c:f>Sheet1!$H$26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Sheet1!$I$26:$T$26</c:f>
              <c:numCache>
                <c:formatCode>General</c:formatCode>
                <c:ptCount val="12"/>
                <c:pt idx="0">
                  <c:v>74</c:v>
                </c:pt>
                <c:pt idx="1">
                  <c:v>71</c:v>
                </c:pt>
                <c:pt idx="2">
                  <c:v>77</c:v>
                </c:pt>
                <c:pt idx="3">
                  <c:v>68</c:v>
                </c:pt>
                <c:pt idx="4">
                  <c:v>75</c:v>
                </c:pt>
                <c:pt idx="5">
                  <c:v>80</c:v>
                </c:pt>
                <c:pt idx="6">
                  <c:v>92</c:v>
                </c:pt>
                <c:pt idx="7">
                  <c:v>61</c:v>
                </c:pt>
                <c:pt idx="8">
                  <c:v>72</c:v>
                </c:pt>
                <c:pt idx="9">
                  <c:v>71</c:v>
                </c:pt>
                <c:pt idx="10">
                  <c:v>65</c:v>
                </c:pt>
                <c:pt idx="11">
                  <c:v>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B9E-4217-88ED-9479493C1940}"/>
            </c:ext>
          </c:extLst>
        </c:ser>
        <c:ser>
          <c:idx val="3"/>
          <c:order val="3"/>
          <c:tx>
            <c:strRef>
              <c:f>Sheet1!$H$27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Sheet1!$I$27:$T$27</c:f>
              <c:numCache>
                <c:formatCode>General</c:formatCode>
                <c:ptCount val="12"/>
                <c:pt idx="0">
                  <c:v>67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B9E-4217-88ED-9479493C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43840"/>
        <c:axId val="136254208"/>
      </c:lineChart>
      <c:catAx>
        <c:axId val="1362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54208"/>
        <c:crosses val="autoZero"/>
        <c:auto val="1"/>
        <c:lblAlgn val="ctr"/>
        <c:lblOffset val="100"/>
        <c:noMultiLvlLbl val="0"/>
      </c:catAx>
      <c:valAx>
        <c:axId val="13625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ХАЛДВАРТ ӨВЧНӨӨР ӨВЧЛӨГЧИД, 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741954598201407E-2"/>
          <c:y val="0.18551221209831251"/>
          <c:w val="0.93245850409482389"/>
          <c:h val="0.6790356420884126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Sheet1!$I$29:$AS$29</c:f>
              <c:strCache>
                <c:ptCount val="37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2015 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2016 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2017 I</c:v>
                </c:pt>
              </c:strCache>
            </c:strRef>
          </c:cat>
          <c:val>
            <c:numRef>
              <c:f>Sheet1!$I$30:$AS$30</c:f>
              <c:numCache>
                <c:formatCode>General</c:formatCode>
                <c:ptCount val="37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  <c:pt idx="12">
                  <c:v>33</c:v>
                </c:pt>
                <c:pt idx="13">
                  <c:v>21</c:v>
                </c:pt>
                <c:pt idx="14">
                  <c:v>52</c:v>
                </c:pt>
                <c:pt idx="15">
                  <c:v>47</c:v>
                </c:pt>
                <c:pt idx="16">
                  <c:v>47</c:v>
                </c:pt>
                <c:pt idx="17">
                  <c:v>43</c:v>
                </c:pt>
                <c:pt idx="18">
                  <c:v>28</c:v>
                </c:pt>
                <c:pt idx="19">
                  <c:v>16</c:v>
                </c:pt>
                <c:pt idx="20">
                  <c:v>15</c:v>
                </c:pt>
                <c:pt idx="21">
                  <c:v>35</c:v>
                </c:pt>
                <c:pt idx="22">
                  <c:v>36</c:v>
                </c:pt>
                <c:pt idx="23">
                  <c:v>21</c:v>
                </c:pt>
                <c:pt idx="24">
                  <c:v>49</c:v>
                </c:pt>
                <c:pt idx="25">
                  <c:v>27</c:v>
                </c:pt>
                <c:pt idx="26">
                  <c:v>107</c:v>
                </c:pt>
                <c:pt idx="27">
                  <c:v>154</c:v>
                </c:pt>
                <c:pt idx="28">
                  <c:v>143</c:v>
                </c:pt>
                <c:pt idx="29">
                  <c:v>84</c:v>
                </c:pt>
                <c:pt idx="30">
                  <c:v>34</c:v>
                </c:pt>
                <c:pt idx="31">
                  <c:v>21</c:v>
                </c:pt>
                <c:pt idx="32">
                  <c:v>23</c:v>
                </c:pt>
                <c:pt idx="33">
                  <c:v>27</c:v>
                </c:pt>
                <c:pt idx="34">
                  <c:v>28</c:v>
                </c:pt>
                <c:pt idx="35">
                  <c:v>56</c:v>
                </c:pt>
                <c:pt idx="36">
                  <c:v>58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3EE-46F4-811B-20032818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75072"/>
        <c:axId val="136276608"/>
      </c:lineChart>
      <c:catAx>
        <c:axId val="1362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6608"/>
        <c:crosses val="autoZero"/>
        <c:auto val="1"/>
        <c:lblAlgn val="ctr"/>
        <c:lblOffset val="100"/>
        <c:noMultiLvlLbl val="0"/>
      </c:catAx>
      <c:valAx>
        <c:axId val="1362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</a:t>
            </a:r>
            <a:r>
              <a:rPr lang="mn-MN" b="1" baseline="0">
                <a:solidFill>
                  <a:sysClr val="windowText" lastClr="000000"/>
                </a:solidFill>
              </a:rPr>
              <a:t> ӨВЧНӨӨР ӨВЛӨГЧИД, </a:t>
            </a:r>
            <a:r>
              <a:rPr lang="mn-MN" baseline="0">
                <a:solidFill>
                  <a:sysClr val="windowText" lastClr="000000"/>
                </a:solidFill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Sheet1!$H$30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Sheet1!$I$30:$T$30</c:f>
              <c:numCache>
                <c:formatCode>General</c:formatCode>
                <c:ptCount val="12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86B-4622-BDFC-F959E329F622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Sheet1!$I$31:$T$31</c:f>
              <c:numCache>
                <c:formatCode>General</c:formatCode>
                <c:ptCount val="12"/>
                <c:pt idx="0">
                  <c:v>33</c:v>
                </c:pt>
                <c:pt idx="1">
                  <c:v>21</c:v>
                </c:pt>
                <c:pt idx="2">
                  <c:v>52</c:v>
                </c:pt>
                <c:pt idx="3">
                  <c:v>47</c:v>
                </c:pt>
                <c:pt idx="4">
                  <c:v>47</c:v>
                </c:pt>
                <c:pt idx="5">
                  <c:v>43</c:v>
                </c:pt>
                <c:pt idx="6">
                  <c:v>28</c:v>
                </c:pt>
                <c:pt idx="7">
                  <c:v>16</c:v>
                </c:pt>
                <c:pt idx="8">
                  <c:v>15</c:v>
                </c:pt>
                <c:pt idx="9">
                  <c:v>35</c:v>
                </c:pt>
                <c:pt idx="10">
                  <c:v>36</c:v>
                </c:pt>
                <c:pt idx="11">
                  <c:v>21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86B-4622-BDFC-F959E329F622}"/>
            </c:ext>
          </c:extLst>
        </c:ser>
        <c:ser>
          <c:idx val="2"/>
          <c:order val="2"/>
          <c:tx>
            <c:strRef>
              <c:f>Sheet1!$H$32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Sheet1!$I$32:$T$32</c:f>
              <c:numCache>
                <c:formatCode>General</c:formatCode>
                <c:ptCount val="12"/>
                <c:pt idx="0">
                  <c:v>49</c:v>
                </c:pt>
                <c:pt idx="1">
                  <c:v>27</c:v>
                </c:pt>
                <c:pt idx="2">
                  <c:v>107</c:v>
                </c:pt>
                <c:pt idx="3">
                  <c:v>154</c:v>
                </c:pt>
                <c:pt idx="4">
                  <c:v>143</c:v>
                </c:pt>
                <c:pt idx="5">
                  <c:v>84</c:v>
                </c:pt>
                <c:pt idx="6">
                  <c:v>34</c:v>
                </c:pt>
                <c:pt idx="7">
                  <c:v>21</c:v>
                </c:pt>
                <c:pt idx="8">
                  <c:v>23</c:v>
                </c:pt>
                <c:pt idx="9">
                  <c:v>27</c:v>
                </c:pt>
                <c:pt idx="10">
                  <c:v>28</c:v>
                </c:pt>
                <c:pt idx="11">
                  <c:v>56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86B-4622-BDFC-F959E329F622}"/>
            </c:ext>
          </c:extLst>
        </c:ser>
        <c:ser>
          <c:idx val="3"/>
          <c:order val="3"/>
          <c:tx>
            <c:strRef>
              <c:f>Sheet1!$H$33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Sheet1!$I$33:$T$33</c:f>
              <c:numCache>
                <c:formatCode>General</c:formatCode>
                <c:ptCount val="12"/>
                <c:pt idx="0">
                  <c:v>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6B-4622-BDFC-F959E329F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33184"/>
        <c:axId val="136339456"/>
      </c:lineChart>
      <c:catAx>
        <c:axId val="1363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339456"/>
        <c:crosses val="autoZero"/>
        <c:auto val="1"/>
        <c:lblAlgn val="ctr"/>
        <c:lblOffset val="100"/>
        <c:noMultiLvlLbl val="0"/>
      </c:catAx>
      <c:valAx>
        <c:axId val="13633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3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/>
              <a:t>БҮРТГЭГДСЭН ГЭМТ ХЭРЭГ, сараар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47932705516497E-2"/>
          <c:y val="0.16702573636628754"/>
          <c:w val="0.95427494169019622"/>
          <c:h val="0.5966240157480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'инфо-г.хэрэг'!$D$3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invertIfNegative val="0"/>
          <c:cat>
            <c:strRef>
              <c:f>'инфо-г.хэрэг'!$F$2:$R$2</c:f>
              <c:strCache>
                <c:ptCount val="13"/>
                <c:pt idx="0">
                  <c:v>2016- 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2017-I</c:v>
                </c:pt>
                <c:pt idx="12">
                  <c:v>2017-II</c:v>
                </c:pt>
              </c:strCache>
            </c:strRef>
          </c:cat>
          <c:val>
            <c:numRef>
              <c:f>'инфо-г.хэрэг'!$F$3:$R$3</c:f>
              <c:numCache>
                <c:formatCode>General</c:formatCode>
                <c:ptCount val="13"/>
                <c:pt idx="0">
                  <c:v>29</c:v>
                </c:pt>
                <c:pt idx="1">
                  <c:v>14</c:v>
                </c:pt>
                <c:pt idx="2">
                  <c:v>27</c:v>
                </c:pt>
                <c:pt idx="3">
                  <c:v>20</c:v>
                </c:pt>
                <c:pt idx="4">
                  <c:v>25</c:v>
                </c:pt>
                <c:pt idx="5">
                  <c:v>20</c:v>
                </c:pt>
                <c:pt idx="6">
                  <c:v>12</c:v>
                </c:pt>
                <c:pt idx="7">
                  <c:v>15</c:v>
                </c:pt>
                <c:pt idx="8">
                  <c:v>21</c:v>
                </c:pt>
                <c:pt idx="9">
                  <c:v>31</c:v>
                </c:pt>
                <c:pt idx="10">
                  <c:v>19</c:v>
                </c:pt>
                <c:pt idx="11">
                  <c:v>40</c:v>
                </c:pt>
                <c:pt idx="1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03968"/>
        <c:axId val="136405760"/>
      </c:barChart>
      <c:lineChart>
        <c:grouping val="standard"/>
        <c:varyColors val="0"/>
        <c:ser>
          <c:idx val="1"/>
          <c:order val="1"/>
          <c:tx>
            <c:strRef>
              <c:f>'инфо-г.хэрэг'!$D$4</c:f>
              <c:strCache>
                <c:ptCount val="1"/>
                <c:pt idx="0">
                  <c:v>Хулгай</c:v>
                </c:pt>
              </c:strCache>
            </c:strRef>
          </c:tx>
          <c:marker>
            <c:symbol val="none"/>
          </c:marker>
          <c:cat>
            <c:strRef>
              <c:f>'инфо-г.хэрэг'!$F$2:$R$2</c:f>
              <c:strCache>
                <c:ptCount val="13"/>
                <c:pt idx="0">
                  <c:v>2016- 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2017-I</c:v>
                </c:pt>
                <c:pt idx="12">
                  <c:v>2017-II</c:v>
                </c:pt>
              </c:strCache>
            </c:strRef>
          </c:cat>
          <c:val>
            <c:numRef>
              <c:f>'инфо-г.хэрэг'!$F$4:$R$4</c:f>
              <c:numCache>
                <c:formatCode>General</c:formatCode>
                <c:ptCount val="13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1</c:v>
                </c:pt>
                <c:pt idx="6">
                  <c:v>8</c:v>
                </c:pt>
                <c:pt idx="7">
                  <c:v>5</c:v>
                </c:pt>
                <c:pt idx="8">
                  <c:v>7</c:v>
                </c:pt>
                <c:pt idx="9">
                  <c:v>18</c:v>
                </c:pt>
                <c:pt idx="10">
                  <c:v>8</c:v>
                </c:pt>
                <c:pt idx="11">
                  <c:v>14</c:v>
                </c:pt>
                <c:pt idx="1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03968"/>
        <c:axId val="136405760"/>
      </c:lineChart>
      <c:catAx>
        <c:axId val="136403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6405760"/>
        <c:crosses val="autoZero"/>
        <c:auto val="1"/>
        <c:lblAlgn val="ctr"/>
        <c:lblOffset val="100"/>
        <c:noMultiLvlLbl val="0"/>
      </c:catAx>
      <c:valAx>
        <c:axId val="13640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640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21826280623612"/>
          <c:y val="0.89076188393117561"/>
          <c:w val="0.69618411284335568"/>
          <c:h val="0.107249198016914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/>
              <a:t>УЧИРСАН ХОХИРОЛ, НӨХӨН ТӨЛҮҮЛЭЛТ,  сараар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8331232377867E-2"/>
          <c:y val="0.14957203266258384"/>
          <c:w val="0.8988153046994416"/>
          <c:h val="0.56354549431321177"/>
        </c:manualLayout>
      </c:layout>
      <c:lineChart>
        <c:grouping val="standard"/>
        <c:varyColors val="0"/>
        <c:ser>
          <c:idx val="0"/>
          <c:order val="0"/>
          <c:tx>
            <c:strRef>
              <c:f>'инфо-г.хэрэг'!$C$33</c:f>
              <c:strCache>
                <c:ptCount val="1"/>
                <c:pt idx="0">
                  <c:v>Учирсан хохирол</c:v>
                </c:pt>
              </c:strCache>
            </c:strRef>
          </c:tx>
          <c:marker>
            <c:symbol val="none"/>
          </c:marker>
          <c:cat>
            <c:strRef>
              <c:f>'инфо-г.хэрэг'!$E$32:$Q$32</c:f>
              <c:strCache>
                <c:ptCount val="13"/>
                <c:pt idx="0">
                  <c:v>2016- 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2017-I</c:v>
                </c:pt>
                <c:pt idx="12">
                  <c:v>2017-II</c:v>
                </c:pt>
              </c:strCache>
            </c:strRef>
          </c:cat>
          <c:val>
            <c:numRef>
              <c:f>'инфо-г.хэрэг'!$E$33:$Q$33</c:f>
              <c:numCache>
                <c:formatCode>General</c:formatCode>
                <c:ptCount val="13"/>
                <c:pt idx="0">
                  <c:v>117.50000000000001</c:v>
                </c:pt>
                <c:pt idx="1">
                  <c:v>20</c:v>
                </c:pt>
                <c:pt idx="2">
                  <c:v>85.199999999999989</c:v>
                </c:pt>
                <c:pt idx="3">
                  <c:v>72.800000000000011</c:v>
                </c:pt>
                <c:pt idx="4">
                  <c:v>48.5</c:v>
                </c:pt>
                <c:pt idx="5">
                  <c:v>29.199999999999989</c:v>
                </c:pt>
                <c:pt idx="6">
                  <c:v>126.5</c:v>
                </c:pt>
                <c:pt idx="7">
                  <c:v>16.100000000000023</c:v>
                </c:pt>
                <c:pt idx="8">
                  <c:v>0</c:v>
                </c:pt>
                <c:pt idx="9">
                  <c:v>159.69999999999993</c:v>
                </c:pt>
                <c:pt idx="10">
                  <c:v>57</c:v>
                </c:pt>
                <c:pt idx="11">
                  <c:v>91.9</c:v>
                </c:pt>
                <c:pt idx="12">
                  <c:v>36.5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'инфо-г.хэрэг'!$C$34</c:f>
              <c:strCache>
                <c:ptCount val="1"/>
                <c:pt idx="0">
                  <c:v>Нөхөн төлүүлэлт</c:v>
                </c:pt>
              </c:strCache>
            </c:strRef>
          </c:tx>
          <c:marker>
            <c:symbol val="none"/>
          </c:marker>
          <c:cat>
            <c:strRef>
              <c:f>'инфо-г.хэрэг'!$E$32:$Q$32</c:f>
              <c:strCache>
                <c:ptCount val="13"/>
                <c:pt idx="0">
                  <c:v>2016- 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2017-I</c:v>
                </c:pt>
                <c:pt idx="12">
                  <c:v>2017-II</c:v>
                </c:pt>
              </c:strCache>
            </c:strRef>
          </c:cat>
          <c:val>
            <c:numRef>
              <c:f>'инфо-г.хэрэг'!$E$34:$Q$34</c:f>
              <c:numCache>
                <c:formatCode>General</c:formatCode>
                <c:ptCount val="13"/>
                <c:pt idx="0">
                  <c:v>72.599999999999994</c:v>
                </c:pt>
                <c:pt idx="1">
                  <c:v>40.200000000000003</c:v>
                </c:pt>
                <c:pt idx="2">
                  <c:v>63.399999999999991</c:v>
                </c:pt>
                <c:pt idx="3">
                  <c:v>29.300000000000011</c:v>
                </c:pt>
                <c:pt idx="4">
                  <c:v>23</c:v>
                </c:pt>
                <c:pt idx="5">
                  <c:v>12.300000000000011</c:v>
                </c:pt>
                <c:pt idx="6">
                  <c:v>25.800000000000011</c:v>
                </c:pt>
                <c:pt idx="7">
                  <c:v>28.5</c:v>
                </c:pt>
                <c:pt idx="8">
                  <c:v>0</c:v>
                </c:pt>
                <c:pt idx="9">
                  <c:v>145.59999999999997</c:v>
                </c:pt>
                <c:pt idx="10">
                  <c:v>102.30000000000001</c:v>
                </c:pt>
                <c:pt idx="11">
                  <c:v>52.3</c:v>
                </c:pt>
                <c:pt idx="12">
                  <c:v>24.400000000000006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43392"/>
        <c:axId val="136444928"/>
      </c:lineChart>
      <c:catAx>
        <c:axId val="136443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6444928"/>
        <c:crosses val="autoZero"/>
        <c:auto val="1"/>
        <c:lblAlgn val="ctr"/>
        <c:lblOffset val="100"/>
        <c:noMultiLvlLbl val="0"/>
      </c:catAx>
      <c:valAx>
        <c:axId val="1364449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мян.төгрөг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644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32089811279391"/>
          <c:y val="0.86814632545931769"/>
          <c:w val="0.64845327048736079"/>
          <c:h val="9.79899387576552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Sheet2!$A$9</c:f>
              <c:strCache>
                <c:ptCount val="1"/>
                <c:pt idx="0">
                  <c:v>Төсвийн тэнцэл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Sheet2!$B$9:$E$9</c:f>
              <c:numCache>
                <c:formatCode>General</c:formatCode>
                <c:ptCount val="4"/>
                <c:pt idx="0">
                  <c:v>-758.30000000000018</c:v>
                </c:pt>
                <c:pt idx="1">
                  <c:v>561.90000000000009</c:v>
                </c:pt>
                <c:pt idx="2">
                  <c:v>-503.70000000000027</c:v>
                </c:pt>
                <c:pt idx="3">
                  <c:v>872.89999999999941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66-4166-8B0A-1555C1A93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7242112"/>
        <c:axId val="137243648"/>
      </c:barChart>
      <c:lineChart>
        <c:grouping val="standar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66-4166-8B0A-1555C1A93FF4}"/>
                </c:ext>
              </c:extLst>
            </c:dLbl>
            <c:dLbl>
              <c:idx val="1"/>
              <c:layout>
                <c:manualLayout>
                  <c:x val="-5.5555555555555594E-2"/>
                  <c:y val="-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66-4166-8B0A-1555C1A93FF4}"/>
                </c:ext>
              </c:extLst>
            </c:dLbl>
            <c:dLbl>
              <c:idx val="2"/>
              <c:layout>
                <c:manualLayout>
                  <c:x val="-5.2777777777777792E-2"/>
                  <c:y val="6.944444444444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66-4166-8B0A-1555C1A93FF4}"/>
                </c:ext>
              </c:extLst>
            </c:dLbl>
            <c:dLbl>
              <c:idx val="3"/>
              <c:layout>
                <c:manualLayout>
                  <c:x val="-5.5555555555555525E-2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66-4166-8B0A-1555C1A9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Sheet2!$B$7:$E$7</c:f>
              <c:numCache>
                <c:formatCode>General</c:formatCode>
                <c:ptCount val="4"/>
                <c:pt idx="0">
                  <c:v>1472.6</c:v>
                </c:pt>
                <c:pt idx="1">
                  <c:v>3165.1</c:v>
                </c:pt>
                <c:pt idx="2">
                  <c:v>2695.1</c:v>
                </c:pt>
                <c:pt idx="3">
                  <c:v>4807.4000000000005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8766-4166-8B0A-1555C1A93FF4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333333333333397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66-4166-8B0A-1555C1A93FF4}"/>
                </c:ext>
              </c:extLst>
            </c:dLbl>
            <c:dLbl>
              <c:idx val="1"/>
              <c:layout>
                <c:manualLayout>
                  <c:x val="-5.0000000000000065E-2"/>
                  <c:y val="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66-4166-8B0A-1555C1A93FF4}"/>
                </c:ext>
              </c:extLst>
            </c:dLbl>
            <c:dLbl>
              <c:idx val="2"/>
              <c:layout>
                <c:manualLayout>
                  <c:x val="-6.3888888888888884E-2"/>
                  <c:y val="-5.092592592592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66-4166-8B0A-1555C1A93FF4}"/>
                </c:ext>
              </c:extLst>
            </c:dLbl>
            <c:dLbl>
              <c:idx val="3"/>
              <c:layout>
                <c:manualLayout>
                  <c:x val="-5.8333333333333272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66-4166-8B0A-1555C1A9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2014 I</c:v>
                </c:pt>
                <c:pt idx="1">
                  <c:v>2015 I</c:v>
                </c:pt>
                <c:pt idx="2">
                  <c:v>2016 I </c:v>
                </c:pt>
                <c:pt idx="3">
                  <c:v>2017 I</c:v>
                </c:pt>
              </c:strCache>
            </c:strRef>
          </c:cat>
          <c:val>
            <c:numRef>
              <c:f>Sheet2!$B$8:$E$8</c:f>
              <c:numCache>
                <c:formatCode>General</c:formatCode>
                <c:ptCount val="4"/>
                <c:pt idx="0">
                  <c:v>2230.9</c:v>
                </c:pt>
                <c:pt idx="1">
                  <c:v>2603.1999999999998</c:v>
                </c:pt>
                <c:pt idx="2">
                  <c:v>3198.8</c:v>
                </c:pt>
                <c:pt idx="3">
                  <c:v>3934.5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8766-4166-8B0A-1555C1A93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42112"/>
        <c:axId val="137243648"/>
      </c:lineChart>
      <c:catAx>
        <c:axId val="1372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243648"/>
        <c:crosses val="autoZero"/>
        <c:auto val="1"/>
        <c:lblAlgn val="ctr"/>
        <c:lblOffset val="100"/>
        <c:noMultiLvlLbl val="0"/>
      </c:catAx>
      <c:valAx>
        <c:axId val="13724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72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484336265434722E-2"/>
          <c:w val="0.93178294573643405"/>
          <c:h val="0.73340191061975846"/>
        </c:manualLayout>
      </c:layout>
      <c:lineChart>
        <c:grouping val="standard"/>
        <c:varyColors val="0"/>
        <c:ser>
          <c:idx val="0"/>
          <c:order val="0"/>
          <c:tx>
            <c:strRef>
              <c:f>'vne2'!$B$8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'vne2'!$C$8:$N$8</c:f>
              <c:numCache>
                <c:formatCode>General</c:formatCode>
                <c:ptCount val="12"/>
                <c:pt idx="0">
                  <c:v>166.1</c:v>
                </c:pt>
                <c:pt idx="1">
                  <c:v>166.3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8144"/>
        <c:axId val="18679680"/>
      </c:lineChart>
      <c:lineChart>
        <c:grouping val="standard"/>
        <c:varyColors val="0"/>
        <c:ser>
          <c:idx val="1"/>
          <c:order val="1"/>
          <c:tx>
            <c:strRef>
              <c:f>'vne2'!$B$9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'vne2'!$C$9:$N$9</c:f>
              <c:numCache>
                <c:formatCode>General</c:formatCode>
                <c:ptCount val="12"/>
                <c:pt idx="0">
                  <c:v>163.4</c:v>
                </c:pt>
                <c:pt idx="1">
                  <c:v>162.80000000000001</c:v>
                </c:pt>
                <c:pt idx="2">
                  <c:v>163</c:v>
                </c:pt>
                <c:pt idx="3">
                  <c:v>165.2</c:v>
                </c:pt>
                <c:pt idx="4">
                  <c:v>166.7</c:v>
                </c:pt>
                <c:pt idx="5">
                  <c:v>165.1</c:v>
                </c:pt>
                <c:pt idx="6">
                  <c:v>165.9</c:v>
                </c:pt>
                <c:pt idx="7">
                  <c:v>163.19999999999999</c:v>
                </c:pt>
                <c:pt idx="8">
                  <c:v>162.9</c:v>
                </c:pt>
                <c:pt idx="9">
                  <c:v>163</c:v>
                </c:pt>
                <c:pt idx="10">
                  <c:v>163.6</c:v>
                </c:pt>
                <c:pt idx="11">
                  <c:v>164.4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'vne2'!$B$10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'vne2'!$C$10:$N$10</c:f>
              <c:numCache>
                <c:formatCode>General</c:formatCode>
                <c:ptCount val="12"/>
                <c:pt idx="0">
                  <c:v>159.6</c:v>
                </c:pt>
                <c:pt idx="1">
                  <c:v>160.30000000000001</c:v>
                </c:pt>
                <c:pt idx="2">
                  <c:v>161.5</c:v>
                </c:pt>
                <c:pt idx="3">
                  <c:v>162.69999999999999</c:v>
                </c:pt>
                <c:pt idx="4">
                  <c:v>164.5</c:v>
                </c:pt>
                <c:pt idx="5">
                  <c:v>163</c:v>
                </c:pt>
                <c:pt idx="6">
                  <c:v>162.19999999999999</c:v>
                </c:pt>
                <c:pt idx="7">
                  <c:v>166.1</c:v>
                </c:pt>
                <c:pt idx="8">
                  <c:v>163.19999999999999</c:v>
                </c:pt>
                <c:pt idx="9">
                  <c:v>161.80000000000001</c:v>
                </c:pt>
                <c:pt idx="10">
                  <c:v>161.4</c:v>
                </c:pt>
                <c:pt idx="11">
                  <c:v>161.6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'vne2'!$B$11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'vne2'!$C$7:$N$7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'vne2'!$C$11:$N$11</c:f>
              <c:numCache>
                <c:formatCode>General</c:formatCode>
                <c:ptCount val="12"/>
                <c:pt idx="0">
                  <c:v>145.4</c:v>
                </c:pt>
                <c:pt idx="1">
                  <c:v>145.5</c:v>
                </c:pt>
                <c:pt idx="2">
                  <c:v>145.5</c:v>
                </c:pt>
                <c:pt idx="3">
                  <c:v>148.19999999999999</c:v>
                </c:pt>
                <c:pt idx="4">
                  <c:v>150.80000000000001</c:v>
                </c:pt>
                <c:pt idx="5">
                  <c:v>150.69999999999999</c:v>
                </c:pt>
                <c:pt idx="6">
                  <c:v>157.69999999999999</c:v>
                </c:pt>
                <c:pt idx="7">
                  <c:v>154.6</c:v>
                </c:pt>
                <c:pt idx="8">
                  <c:v>157.9</c:v>
                </c:pt>
                <c:pt idx="9">
                  <c:v>155.30000000000001</c:v>
                </c:pt>
                <c:pt idx="10">
                  <c:v>157</c:v>
                </c:pt>
                <c:pt idx="11">
                  <c:v>159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9872"/>
        <c:axId val="18681216"/>
      </c:lineChart>
      <c:catAx>
        <c:axId val="18678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79680"/>
        <c:crosses val="autoZero"/>
        <c:auto val="1"/>
        <c:lblAlgn val="ctr"/>
        <c:lblOffset val="100"/>
        <c:noMultiLvlLbl val="0"/>
      </c:catAx>
      <c:valAx>
        <c:axId val="18679680"/>
        <c:scaling>
          <c:orientation val="minMax"/>
          <c:max val="17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8678144"/>
        <c:crosses val="autoZero"/>
        <c:crossBetween val="between"/>
        <c:majorUnit val="2"/>
      </c:valAx>
      <c:valAx>
        <c:axId val="18681216"/>
        <c:scaling>
          <c:orientation val="minMax"/>
          <c:max val="170"/>
          <c:min val="135"/>
        </c:scaling>
        <c:delete val="0"/>
        <c:axPos val="r"/>
        <c:numFmt formatCode="General" sourceLinked="1"/>
        <c:majorTickMark val="out"/>
        <c:minorTickMark val="none"/>
        <c:tickLblPos val="nextTo"/>
        <c:crossAx val="18719872"/>
        <c:crosses val="max"/>
        <c:crossBetween val="between"/>
        <c:majorUnit val="5"/>
      </c:valAx>
      <c:catAx>
        <c:axId val="18719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6812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228346456757"/>
          <c:y val="5.8975986210678899E-2"/>
          <c:w val="0.5106212598425196"/>
          <c:h val="0.911427377547954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1.40427821522309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8-453A-9307-DF362DAFDB15}"/>
                </c:ext>
              </c:extLst>
            </c:dLbl>
            <c:dLbl>
              <c:idx val="2"/>
              <c:layout>
                <c:manualLayout>
                  <c:x val="9.41574803149608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8-453A-9307-DF362DAFDB15}"/>
                </c:ext>
              </c:extLst>
            </c:dLbl>
            <c:dLbl>
              <c:idx val="3"/>
              <c:layout>
                <c:manualLayout>
                  <c:x val="1.1796062992125982E-2"/>
                  <c:y val="-2.4737167594311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08-453A-9307-DF362DAFDB15}"/>
                </c:ext>
              </c:extLst>
            </c:dLbl>
            <c:dLbl>
              <c:idx val="4"/>
              <c:layout>
                <c:manualLayout>
                  <c:x val="1.37280839895013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8-453A-9307-DF362DAFDB15}"/>
                </c:ext>
              </c:extLst>
            </c:dLbl>
            <c:dLbl>
              <c:idx val="5"/>
              <c:layout>
                <c:manualLayout>
                  <c:x val="1.55446194225721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08-453A-9307-DF362DAFDB15}"/>
                </c:ext>
              </c:extLst>
            </c:dLbl>
            <c:dLbl>
              <c:idx val="6"/>
              <c:layout>
                <c:manualLayout>
                  <c:x val="1.43055118110236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8-453A-9307-DF362DAFDB15}"/>
                </c:ext>
              </c:extLst>
            </c:dLbl>
            <c:dLbl>
              <c:idx val="7"/>
              <c:layout>
                <c:manualLayout>
                  <c:x val="3.79501312335958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08-453A-9307-DF362DAFDB15}"/>
                </c:ext>
              </c:extLst>
            </c:dLbl>
            <c:dLbl>
              <c:idx val="8"/>
              <c:layout>
                <c:manualLayout>
                  <c:x val="6.85328083989501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08-453A-9307-DF362DAFDB15}"/>
                </c:ext>
              </c:extLst>
            </c:dLbl>
            <c:dLbl>
              <c:idx val="9"/>
              <c:layout>
                <c:manualLayout>
                  <c:x val="5.7299212598425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08-453A-9307-DF362DAFDB15}"/>
                </c:ext>
              </c:extLst>
            </c:dLbl>
            <c:dLbl>
              <c:idx val="10"/>
              <c:layout>
                <c:manualLayout>
                  <c:x val="-8.000000000000017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08-453A-9307-DF362DAFDB15}"/>
                </c:ext>
              </c:extLst>
            </c:dLbl>
            <c:dLbl>
              <c:idx val="11"/>
              <c:layout>
                <c:manualLayout>
                  <c:x val="2.53333333333339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08-453A-9307-DF362DAFDB15}"/>
                </c:ext>
              </c:extLst>
            </c:dLbl>
            <c:dLbl>
              <c:idx val="12"/>
              <c:layout>
                <c:manualLayout>
                  <c:x val="9.20000000000006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08-453A-9307-DF362DAFDB15}"/>
                </c:ext>
              </c:extLst>
            </c:dLbl>
            <c:dLbl>
              <c:idx val="13"/>
              <c:layout>
                <c:manualLayout>
                  <c:x val="5.8666666666666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08-453A-9307-DF362DAFDB15}"/>
                </c:ext>
              </c:extLst>
            </c:dLbl>
            <c:dLbl>
              <c:idx val="14"/>
              <c:layout>
                <c:manualLayout>
                  <c:x val="9.20000000000000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08-453A-9307-DF362DAFDB15}"/>
                </c:ext>
              </c:extLst>
            </c:dLbl>
            <c:dLbl>
              <c:idx val="15"/>
              <c:layout>
                <c:manualLayout>
                  <c:x val="-2.6666666666666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08-453A-9307-DF362DAFDB15}"/>
                </c:ext>
              </c:extLst>
            </c:dLbl>
            <c:dLbl>
              <c:idx val="16"/>
              <c:layout>
                <c:manualLayout>
                  <c:x val="7.3333333333333549E-3"/>
                  <c:y val="-4.9474335188620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08-453A-9307-DF362DAFD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'mal tom xor'!$B$2:$B$18</c:f>
              <c:strCache>
                <c:ptCount val="17"/>
                <c:pt idx="1">
                  <c:v>Булган</c:v>
                </c:pt>
                <c:pt idx="2">
                  <c:v>Рашаант</c:v>
                </c:pt>
                <c:pt idx="3">
                  <c:v>Сайхан</c:v>
                </c:pt>
                <c:pt idx="4">
                  <c:v>Хангал</c:v>
                </c:pt>
                <c:pt idx="5">
                  <c:v>Бугат</c:v>
                </c:pt>
                <c:pt idx="6">
                  <c:v>Баяннуур</c:v>
                </c:pt>
                <c:pt idx="7">
                  <c:v>Хутаг-Өндөр</c:v>
                </c:pt>
                <c:pt idx="8">
                  <c:v>Сэлэнгэ </c:v>
                </c:pt>
                <c:pt idx="9">
                  <c:v>Дашинчилэн</c:v>
                </c:pt>
                <c:pt idx="10">
                  <c:v>Бүрэгхангай </c:v>
                </c:pt>
                <c:pt idx="11">
                  <c:v>Хишиг-Өндөр</c:v>
                </c:pt>
                <c:pt idx="12">
                  <c:v>Тэшиг</c:v>
                </c:pt>
                <c:pt idx="13">
                  <c:v>Могод</c:v>
                </c:pt>
                <c:pt idx="14">
                  <c:v>Баян-агт</c:v>
                </c:pt>
                <c:pt idx="15">
                  <c:v>Гурванбулаг</c:v>
                </c:pt>
                <c:pt idx="16">
                  <c:v>Орхон </c:v>
                </c:pt>
              </c:strCache>
            </c:strRef>
          </c:cat>
          <c:val>
            <c:numRef>
              <c:f>'mal tom xor'!$C$2:$C$18</c:f>
              <c:numCache>
                <c:formatCode>General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26</c:v>
                </c:pt>
                <c:pt idx="6">
                  <c:v>98</c:v>
                </c:pt>
                <c:pt idx="7">
                  <c:v>104</c:v>
                </c:pt>
                <c:pt idx="8">
                  <c:v>120</c:v>
                </c:pt>
                <c:pt idx="9">
                  <c:v>147</c:v>
                </c:pt>
                <c:pt idx="10">
                  <c:v>154</c:v>
                </c:pt>
                <c:pt idx="11">
                  <c:v>188</c:v>
                </c:pt>
                <c:pt idx="12">
                  <c:v>226</c:v>
                </c:pt>
                <c:pt idx="13">
                  <c:v>319</c:v>
                </c:pt>
                <c:pt idx="14">
                  <c:v>393</c:v>
                </c:pt>
                <c:pt idx="15">
                  <c:v>616</c:v>
                </c:pt>
                <c:pt idx="16">
                  <c:v>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E08-453A-9307-DF362DAF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45133312"/>
        <c:axId val="245134848"/>
      </c:barChart>
      <c:catAx>
        <c:axId val="24513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5134848"/>
        <c:crosses val="autoZero"/>
        <c:auto val="1"/>
        <c:lblAlgn val="ctr"/>
        <c:lblOffset val="100"/>
        <c:noMultiLvlLbl val="0"/>
      </c:catAx>
      <c:valAx>
        <c:axId val="24513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5133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E20A-29E8-4AA4-ADFD-66718B0BF73F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56" y="901586"/>
            <a:ext cx="4452096" cy="57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00200" y="4343400"/>
            <a:ext cx="5841999" cy="1752600"/>
          </a:xfrm>
        </p:spPr>
        <p:txBody>
          <a:bodyPr/>
          <a:lstStyle/>
          <a:p>
            <a:pPr eaLnBrk="1" hangingPunct="1"/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БУЛГАН АЙМГИЙН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НИЙГЭМ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ЭДИЙН ЗАСГИЙН БАЙДАЛ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2-Р САР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Хэвлэлийн бага хурал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2" y="1132982"/>
            <a:ext cx="2682193" cy="26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6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1907" y="911704"/>
            <a:ext cx="8111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>
                <a:latin typeface="Arial" pitchFamily="34" charset="0"/>
                <a:cs typeface="Arial" pitchFamily="34" charset="0"/>
              </a:rPr>
              <a:t>Хэрэглээний үнийн аймгийн индекс, суурь үе буюу 2010-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XII=100 </a:t>
            </a:r>
            <a:r>
              <a:rPr lang="mn-MN" sz="1400" b="1" dirty="0">
                <a:latin typeface="Arial" pitchFamily="34" charset="0"/>
                <a:cs typeface="Arial" pitchFamily="34" charset="0"/>
              </a:rPr>
              <a:t>хувь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547775"/>
              </p:ext>
            </p:extLst>
          </p:nvPr>
        </p:nvGraphicFramePr>
        <p:xfrm>
          <a:off x="1371600" y="1519237"/>
          <a:ext cx="10009413" cy="451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525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1381125"/>
            <a:ext cx="0" cy="25225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371804" y="1203325"/>
            <a:ext cx="370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mn-MN" altLang="en-US" sz="1200" b="1" dirty="0">
                <a:latin typeface="Arial" panose="020B0604020202020204" pitchFamily="34" charset="0"/>
              </a:rPr>
              <a:t>Зүй бусаар хорогдсон том мал, төрлөөр, аймгийн  дүнгээр, жил бүрийн 1 дүгээр сард, 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1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804" y="3814762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004" y="3738562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8792503" y="3871924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604" y="5186362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7887845" y="5242621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216025"/>
            <a:ext cx="654772" cy="6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14189"/>
              </p:ext>
            </p:extLst>
          </p:nvPr>
        </p:nvGraphicFramePr>
        <p:xfrm>
          <a:off x="6882854" y="1919287"/>
          <a:ext cx="4298952" cy="1819276"/>
        </p:xfrm>
        <a:graphic>
          <a:graphicData uri="http://schemas.openxmlformats.org/drawingml/2006/table">
            <a:tbl>
              <a:tblPr/>
              <a:tblGrid>
                <a:gridCol w="716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Бүгд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3984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819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3676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3126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34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Адуу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264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463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Үхэр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131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324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300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Тэмээ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Хонь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278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1495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1248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Ямаа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1962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245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1593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1115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86397" y="1127125"/>
            <a:ext cx="380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b="1" dirty="0" err="1">
                <a:latin typeface="Arial" panose="020B0604020202020204" pitchFamily="34" charset="0"/>
              </a:rPr>
              <a:t>Зүй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бусаар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хорогдсон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том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мал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сумаар, 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ru-RU" altLang="en-US" sz="1200" b="1" dirty="0">
                <a:latin typeface="Arial" panose="020B0604020202020204" pitchFamily="34" charset="0"/>
              </a:rPr>
              <a:t>201</a:t>
            </a:r>
            <a:r>
              <a:rPr lang="mn-MN" altLang="en-US" sz="1200" b="1" dirty="0">
                <a:latin typeface="Arial" panose="020B0604020202020204" pitchFamily="34" charset="0"/>
              </a:rPr>
              <a:t>7 оны 1 дүгээр сард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875036389"/>
              </p:ext>
            </p:extLst>
          </p:nvPr>
        </p:nvGraphicFramePr>
        <p:xfrm>
          <a:off x="1486397" y="1849437"/>
          <a:ext cx="3808413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665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902254" y="4299272"/>
          <a:ext cx="9861379" cy="1990725"/>
        </p:xfrm>
        <a:graphic>
          <a:graphicData uri="http://schemas.openxmlformats.org/drawingml/2006/table">
            <a:tbl>
              <a:tblPr/>
              <a:tblGrid>
                <a:gridCol w="1392195"/>
                <a:gridCol w="2117296"/>
                <a:gridCol w="2117296"/>
                <a:gridCol w="2117296"/>
                <a:gridCol w="2117296"/>
              </a:tblGrid>
              <a:tr h="1152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Нийт дүн</a:t>
                      </a:r>
                      <a:r>
                        <a:rPr lang="mn-MN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mn-MN" sz="1200" b="0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Уул уурхай, олборлох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Боловсруулах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Цахилгаан, дулааны эрчим хүч үйлдвэрлэл, усан хангамж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1191262.6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135494.8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383510.7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672257.1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1650265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198876.8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636292.2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1920127.5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117976.8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961948.4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1202870.5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2079478.5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840202.3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837062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00200" y="3810000"/>
            <a:ext cx="9525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923863" y="974124"/>
            <a:ext cx="5742342" cy="409575"/>
          </a:xfrm>
          <a:prstGeom prst="rect">
            <a:avLst/>
          </a:prstGeom>
          <a:noFill/>
          <a:ln>
            <a:noFill/>
          </a:ln>
          <a:extLst/>
        </p:spPr>
        <p:txBody>
          <a:bodyPr lIns="27432" tIns="18288" rIns="27432" bIns="18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АЖ ҮЙЛДВЭРИЙН САЛБАРЫН ҮЙЛДВЭРЛЭЛТ, БОРЛУУЛАЛТ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сараар, сая.төгрөг </a:t>
            </a:r>
            <a:endParaRPr lang="en-US" sz="1400" dirty="0">
              <a:solidFill>
                <a:srgbClr val="000000"/>
              </a:solidFill>
              <a:latin typeface="Arial Mon" panose="020B0500000000000000" pitchFamily="34" charset="0"/>
            </a:endParaRPr>
          </a:p>
        </p:txBody>
      </p:sp>
      <p:sp>
        <p:nvSpPr>
          <p:cNvPr id="9" name="Text Box 50">
            <a:extLst/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943600" cy="650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n-MN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НИЙТ БОРЛУУЛАЛТ,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 , сая.төгрөг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1766243" y="1077097"/>
          <a:ext cx="92477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02943" y="4473145"/>
          <a:ext cx="9564126" cy="1853514"/>
        </p:xfrm>
        <a:graphic>
          <a:graphicData uri="http://schemas.openxmlformats.org/drawingml/2006/table">
            <a:tbl>
              <a:tblPr/>
              <a:tblGrid>
                <a:gridCol w="1350230"/>
                <a:gridCol w="2053474"/>
                <a:gridCol w="2053474"/>
                <a:gridCol w="2053474"/>
                <a:gridCol w="2053474"/>
              </a:tblGrid>
              <a:tr h="1022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Нийт дүн</a:t>
                      </a:r>
                      <a:r>
                        <a:rPr lang="mn-MN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mn-MN" sz="1200" b="0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Уул уурхай, олборлох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Боловсруулах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Цахилгаан, дулааны эрчим хүч үйлдвэрлэл, усан хангамж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</a:tr>
              <a:tr h="207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1191262.6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135494.8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383510.7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672257.1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7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1650265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198876.8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636292.2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1920127.5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117976.8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961948.4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1202870.5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7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2079478.5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39546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840202.3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837062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4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6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32740"/>
              </p:ext>
            </p:extLst>
          </p:nvPr>
        </p:nvGraphicFramePr>
        <p:xfrm>
          <a:off x="1143000" y="990600"/>
          <a:ext cx="10896599" cy="3709430"/>
        </p:xfrm>
        <a:graphic>
          <a:graphicData uri="http://schemas.openxmlformats.org/drawingml/2006/table">
            <a:tbl>
              <a:tblPr/>
              <a:tblGrid>
                <a:gridCol w="3486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02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02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2014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2015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/>
                      </a:r>
                      <a:br>
                        <a:rPr lang="en-US" sz="1400" b="0" i="0" u="none" strike="noStrike" dirty="0">
                          <a:latin typeface="Arial"/>
                        </a:rPr>
                      </a:br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3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 АМ, НИЙГМИЙН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Амаржсан эх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1000 хүн амд ногдох төрөлт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Arial"/>
                        </a:rPr>
                        <a:t>1000 хүн амд ногдох нас баралт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0.7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93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Бүртгэлтэй ажилгүй </a:t>
                      </a:r>
                      <a:r>
                        <a:rPr lang="mn-MN" sz="1400" b="0" i="0" u="none" strike="noStrike" dirty="0" smtClean="0">
                          <a:latin typeface="Arial"/>
                        </a:rPr>
                        <a:t>иргэд,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615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676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573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697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121.6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Халдварт өвчнөөр өвчлөгчид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148.6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125.0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26915"/>
              </p:ext>
            </p:extLst>
          </p:nvPr>
        </p:nvGraphicFramePr>
        <p:xfrm>
          <a:off x="1243913" y="784194"/>
          <a:ext cx="10503242" cy="5351441"/>
        </p:xfrm>
        <a:graphic>
          <a:graphicData uri="http://schemas.openxmlformats.org/drawingml/2006/table">
            <a:tbl>
              <a:tblPr/>
              <a:tblGrid>
                <a:gridCol w="3546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65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18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/>
                      </a:r>
                      <a:br>
                        <a:rPr lang="en-US" sz="1200" b="0" i="0" u="none" strike="noStrike" dirty="0"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Нийт мал, оны 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2757.2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3132.8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3223.8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3485.6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Бойжуулсан төл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991.1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1122.9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1190.7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Arial"/>
                        </a:rPr>
                        <a:t>Зүй бусаар хорогдсон том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80.3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Тариалсан талбай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33360.1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37199.6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41120.3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42125.8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102.4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27956.9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32295.0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37713.4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37651.8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748.2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646.3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518.5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104.3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231.5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325.3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268.9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262.9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97.7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Хураасан ургац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56449.3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60548.7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37309.2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62512.9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40746.4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47677.3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28961.2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53710.4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8484.8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7164.2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5124.9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4166.2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3576.8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2126.6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1726.7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Аж үйлдвэрийн салбарын нийт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4687.9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16558.8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8781.4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5711.5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28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Үүнээс: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1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76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-Уул уурхай,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9384.8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08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5692.9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3650.5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183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latin typeface="Arial"/>
                        </a:rPr>
                        <a:t>Барилга угсралт, их засварын ажил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сая.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6120.9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12393.3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13344.9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>
                          <a:latin typeface="Arial"/>
                        </a:rPr>
                        <a:t>86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9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i="0" u="none" strike="noStrike" dirty="0">
                          <a:latin typeface="Arial"/>
                        </a:rPr>
                        <a:t>Үйл ажиллагаа явуулж буй ААНБ</a:t>
                      </a:r>
                    </a:p>
                    <a:p>
                      <a:pPr algn="l" fontAlgn="ctr"/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Óðüä÷èëñàí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ã¿éöýòãýë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Äàõèí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èõ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06838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172200" y="10683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08787" y="10623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2017 оны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71800" y="52578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905000" y="18716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905000" y="2328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858963" y="4386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4200" y="54102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057400" y="20240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057400" y="2481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011363" y="45386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113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059113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Аймгийн хэмжээнд бүртгэлтэй ажилгүй иргэдийн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583113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676</a:t>
            </a:r>
            <a:endParaRPr lang="en-US" altLang="en-US" sz="24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4583113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573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430713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697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992313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1992313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946276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919" y="9215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310407" y="899319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Chart 30"/>
          <p:cNvGraphicFramePr>
            <a:graphicFrameLocks noChangeAspect="1"/>
          </p:cNvGraphicFramePr>
          <p:nvPr/>
        </p:nvGraphicFramePr>
        <p:xfrm>
          <a:off x="6772918" y="1689492"/>
          <a:ext cx="5038725" cy="439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38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008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868363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0"/>
            <a:ext cx="4251134" cy="551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17638" y="3443972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2016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оны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дугаар сард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135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эх амаржиж, 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13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7 хүүхэд төрүүлсэн нь өмнөх өмнөх оны мөн үеэс амаржсан эх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(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%)-оор,  хүүхэд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(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%)-ээр буурчээ.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184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144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135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183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145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137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924800" y="4660900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Булган аймагт 2017 оны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-р сарын байдлаар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бүртгэгдэж өмнөх оны мөн үеээс 2 дахин өссөн  байна.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00800" y="17462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400800" y="21717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400800" y="3683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10051" y="381600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2017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410051" y="17548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19200" y="38100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462" y="3581400"/>
            <a:ext cx="467887" cy="4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406705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B5D3D566-FD7C-4161-825E-23ABEEC5A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42016"/>
              </p:ext>
            </p:extLst>
          </p:nvPr>
        </p:nvGraphicFramePr>
        <p:xfrm>
          <a:off x="1219200" y="914399"/>
          <a:ext cx="4859430" cy="271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89A6A14B-CBF9-4370-90EC-26A92CEDA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397078"/>
              </p:ext>
            </p:extLst>
          </p:nvPr>
        </p:nvGraphicFramePr>
        <p:xfrm>
          <a:off x="1219200" y="3962401"/>
          <a:ext cx="10667999" cy="260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4762FE9C-4A9E-49F8-BCE1-F92FA9AFD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43485"/>
              </p:ext>
            </p:extLst>
          </p:nvPr>
        </p:nvGraphicFramePr>
        <p:xfrm>
          <a:off x="6972424" y="914399"/>
          <a:ext cx="4738689" cy="275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740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60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61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59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хэмжээгээр 2017 онд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эрүүлжүүлэгдэж,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баривчлагдсан нь өмнөх оноос эрүүлжүүлэгдсэн хүн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буюу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22.6 хувиар буурч,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баривчлагдсан хүн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буюу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хувиар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өссөн байна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989" y="375027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459478" y="2207954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62451" y="19072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33619" y="3871997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67716" y="170544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6218280" y="1027671"/>
          <a:ext cx="5693633" cy="267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299115" y="4067433"/>
          <a:ext cx="5522182" cy="24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107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Аймгийн төсөв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9D937C9-1340-43C0-9ED9-DEC8B4B0E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83799"/>
              </p:ext>
            </p:extLst>
          </p:nvPr>
        </p:nvGraphicFramePr>
        <p:xfrm>
          <a:off x="1136650" y="1144587"/>
          <a:ext cx="10449336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4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22800" y="2443956"/>
          <a:ext cx="2946400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200"/>
                <a:gridCol w="609600"/>
                <a:gridCol w="863600"/>
              </a:tblGrid>
              <a:tr h="23812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2017.02.22</a:t>
                      </a:r>
                      <a:endParaRPr lang="en-US" sz="11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Алтан тариа </a:t>
                      </a:r>
                      <a:r>
                        <a:rPr lang="en-US" sz="1100" u="none" strike="noStrike">
                          <a:effectLst/>
                        </a:rPr>
                        <a:t>I </a:t>
                      </a:r>
                      <a:r>
                        <a:rPr lang="mn-MN" sz="1100" u="none" strike="noStrike">
                          <a:effectLst/>
                        </a:rPr>
                        <a:t>гурил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Цагаан будаа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Элсэн чихэр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Задгай сүү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Хонины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Үхрийн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Ямааны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Бензин А-80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Бензин А-92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1650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Дизель түлш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1750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Цагаан ноолуур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Бор ноолуур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40000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" y="-5819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53689"/>
              </p:ext>
            </p:extLst>
          </p:nvPr>
        </p:nvGraphicFramePr>
        <p:xfrm>
          <a:off x="4953000" y="1828800"/>
          <a:ext cx="6787661" cy="351081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678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9407"/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0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Бараа, үйлчилгээний бүлэг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Жин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II 2016 II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II 2016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II  2017 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53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Хүнсний бараа, ундаа, ус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Согтууруулах ундаа, тамхи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Хувцас, бөс, бараа, гутал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Орон сууц, ус, цахилгаан, түлш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Гэр ахуйн тавилга, бараа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Эм тариа, эмнэлэгийн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Тээвэр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6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6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Амралт, чөлөөлт цаг, соёлын бараа,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Боловсролын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6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Зочид буудал, нийтийн хоол, дотуур байрны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mn-MN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14478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хувиар,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2017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дүгээр сард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189" y="1741636"/>
            <a:ext cx="1538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7 хоногийн үнийн мэдээ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atchimeg\Pictures\pi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0" y="1586299"/>
            <a:ext cx="1194608" cy="7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0" y="2465415"/>
            <a:ext cx="3240549" cy="367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1043</Words>
  <Application>Microsoft Office PowerPoint</Application>
  <PresentationFormat>Custom</PresentationFormat>
  <Paragraphs>472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БУЛГАН АЙМГИЙН НИЙГЭМ  ЭДИЙН ЗАСГИЙН БАЙДАЛ 2017 ОНЫ 2-Р САР  Хэвлэлийн бага хурал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Nyamsuren_B</dc:creator>
  <cp:lastModifiedBy>Munkhzul_J</cp:lastModifiedBy>
  <cp:revision>67</cp:revision>
  <dcterms:created xsi:type="dcterms:W3CDTF">2017-02-14T08:16:06Z</dcterms:created>
  <dcterms:modified xsi:type="dcterms:W3CDTF">2017-03-17T02:58:33Z</dcterms:modified>
</cp:coreProperties>
</file>