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04-bulgan\2017\02\Taniltsuulga\bull-01-nandin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ull-2017\01\bull_0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ull-2017\01\bull_0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ull-2017\01\bull_01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yamsuren_b\AppData\Roaming\Microsoft\Excel\persentation%20(version%201)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70AD47">
                <a:alpha val="89020"/>
              </a:srgbClr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Sheet3!$B$41:$B$48</c:f>
              <c:strCache>
                <c:ptCount val="8"/>
                <c:pt idx="0">
                  <c:v>                 Магистр, доктор</c:v>
                </c:pt>
                <c:pt idx="1">
                  <c:v>                 Дипломын болон бакалаврын дээд</c:v>
                </c:pt>
                <c:pt idx="2">
                  <c:v>                 Тусгай мэргэжлийн дунд</c:v>
                </c:pt>
                <c:pt idx="3">
                  <c:v>                 Техникийн болон мэргэжлийн </c:v>
                </c:pt>
                <c:pt idx="4">
                  <c:v>                 Бүрэн дунд</c:v>
                </c:pt>
                <c:pt idx="5">
                  <c:v>                 Суурь</c:v>
                </c:pt>
                <c:pt idx="6">
                  <c:v>                 Бага</c:v>
                </c:pt>
                <c:pt idx="7">
                  <c:v>                 Боловсролгүй</c:v>
                </c:pt>
              </c:strCache>
            </c:strRef>
          </c:cat>
          <c:val>
            <c:numRef>
              <c:f>Sheet3!$C$41:$C$48</c:f>
              <c:numCache>
                <c:formatCode>0.0</c:formatCode>
                <c:ptCount val="8"/>
                <c:pt idx="0">
                  <c:v>7.930214115781152E-2</c:v>
                </c:pt>
                <c:pt idx="1">
                  <c:v>16.970658207771589</c:v>
                </c:pt>
                <c:pt idx="2">
                  <c:v>4.282315622521808</c:v>
                </c:pt>
                <c:pt idx="3">
                  <c:v>5.3925455987311661</c:v>
                </c:pt>
                <c:pt idx="4">
                  <c:v>54.480570975416263</c:v>
                </c:pt>
                <c:pt idx="5">
                  <c:v>14.036478984932566</c:v>
                </c:pt>
                <c:pt idx="6">
                  <c:v>3.9651070578905676</c:v>
                </c:pt>
                <c:pt idx="7">
                  <c:v>0.7930214115781149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F1BC-4FEA-BBB8-F8C43AB1E0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-1"/>
        <c:axId val="199340416"/>
        <c:axId val="199343104"/>
      </c:barChart>
      <c:dateAx>
        <c:axId val="1993404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 anchor="t" anchorCtr="1"/>
          <a:lstStyle/>
          <a:p>
            <a:pPr>
              <a:defRPr sz="800" baseline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99343104"/>
        <c:crosses val="autoZero"/>
        <c:auto val="0"/>
        <c:lblOffset val="100"/>
        <c:baseTimeUnit val="days"/>
        <c:minorUnit val="1"/>
      </c:dateAx>
      <c:valAx>
        <c:axId val="199343104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one"/>
        <c:crossAx val="199340416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АҮ!$H$4</c:f>
              <c:strCache>
                <c:ptCount val="1"/>
                <c:pt idx="0">
                  <c:v>Бүтээгдэхүүн үйлдвэрлэлт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1111111111111125E-2"/>
                  <c:y val="-4.1666666666666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AF-4703-8A22-5DC5418AF2D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АҮ!$I$2:$L$2</c:f>
              <c:strCache>
                <c:ptCount val="4"/>
                <c:pt idx="0">
                  <c:v>2014 - I</c:v>
                </c:pt>
                <c:pt idx="1">
                  <c:v>2015 - I</c:v>
                </c:pt>
                <c:pt idx="2">
                  <c:v>2016 - I</c:v>
                </c:pt>
                <c:pt idx="3">
                  <c:v>2017 - I</c:v>
                </c:pt>
              </c:strCache>
            </c:strRef>
          </c:cat>
          <c:val>
            <c:numRef>
              <c:f>АҮ!$I$4:$L$4</c:f>
              <c:numCache>
                <c:formatCode>General</c:formatCode>
                <c:ptCount val="4"/>
                <c:pt idx="0">
                  <c:v>649.29999999999995</c:v>
                </c:pt>
                <c:pt idx="1">
                  <c:v>768.5</c:v>
                </c:pt>
                <c:pt idx="2">
                  <c:v>991.8</c:v>
                </c:pt>
                <c:pt idx="3">
                  <c:v>482.7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AF-4703-8A22-5DC5418AF2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01564928"/>
        <c:axId val="201566464"/>
      </c:barChart>
      <c:lineChart>
        <c:grouping val="standard"/>
        <c:varyColors val="0"/>
        <c:ser>
          <c:idx val="0"/>
          <c:order val="0"/>
          <c:tx>
            <c:strRef>
              <c:f>АҮ!$H$3</c:f>
              <c:strCache>
                <c:ptCount val="1"/>
                <c:pt idx="0">
                  <c:v>Бүтээгдэхүүн борлуулалт</c:v>
                </c:pt>
              </c:strCache>
            </c:strRef>
          </c:tx>
          <c:dLbls>
            <c:dLbl>
              <c:idx val="0"/>
              <c:layout>
                <c:manualLayout>
                  <c:x val="-5.8333333333333508E-2"/>
                  <c:y val="7.8703703703703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AF-4703-8A22-5DC5418AF2D5}"/>
                </c:ext>
              </c:extLst>
            </c:dLbl>
            <c:dLbl>
              <c:idx val="2"/>
              <c:layout>
                <c:manualLayout>
                  <c:x val="-6.2549800796812716E-2"/>
                  <c:y val="-3.2407771945173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AF-4703-8A22-5DC5418AF2D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АҮ!$I$2:$L$2</c:f>
              <c:strCache>
                <c:ptCount val="4"/>
                <c:pt idx="0">
                  <c:v>2014 - I</c:v>
                </c:pt>
                <c:pt idx="1">
                  <c:v>2015 - I</c:v>
                </c:pt>
                <c:pt idx="2">
                  <c:v>2016 - I</c:v>
                </c:pt>
                <c:pt idx="3">
                  <c:v>2017 - I</c:v>
                </c:pt>
              </c:strCache>
            </c:strRef>
          </c:cat>
          <c:val>
            <c:numRef>
              <c:f>АҮ!$I$3:$L$3</c:f>
              <c:numCache>
                <c:formatCode>General</c:formatCode>
                <c:ptCount val="4"/>
                <c:pt idx="0">
                  <c:v>705.1</c:v>
                </c:pt>
                <c:pt idx="1">
                  <c:v>1095</c:v>
                </c:pt>
                <c:pt idx="2">
                  <c:v>1227.8</c:v>
                </c:pt>
                <c:pt idx="3">
                  <c:v>974.3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5AF-4703-8A22-5DC5418AF2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564928"/>
        <c:axId val="201566464"/>
      </c:lineChart>
      <c:catAx>
        <c:axId val="201564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01566464"/>
        <c:crosses val="autoZero"/>
        <c:auto val="1"/>
        <c:lblAlgn val="ctr"/>
        <c:lblOffset val="100"/>
        <c:noMultiLvlLbl val="0"/>
      </c:catAx>
      <c:valAx>
        <c:axId val="201566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0156492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sz="1400" b="1" i="0" u="none" strike="noStrike" baseline="0">
                <a:solidFill>
                  <a:sysClr val="windowText" lastClr="000000"/>
                </a:solidFill>
                <a:effectLst/>
              </a:rPr>
              <a:t>АМЬД ТӨРӨЛТ</a:t>
            </a:r>
            <a:r>
              <a:rPr lang="mn-MN" sz="1400" b="0" i="0" u="none" strike="noStrike" baseline="0">
                <a:solidFill>
                  <a:sysClr val="windowText" lastClr="000000"/>
                </a:solidFill>
                <a:effectLst/>
              </a:rPr>
              <a:t>, сараар</a:t>
            </a:r>
            <a:endParaRPr lang="en-US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Sheet1!$H$24</c:f>
              <c:strCache>
                <c:ptCount val="1"/>
                <c:pt idx="0">
                  <c:v>2014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Sheet1!$I$23:$T$23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Sheet1!$I$24:$T$24</c:f>
              <c:numCache>
                <c:formatCode>General</c:formatCode>
                <c:ptCount val="12"/>
                <c:pt idx="0">
                  <c:v>78</c:v>
                </c:pt>
                <c:pt idx="1">
                  <c:v>101</c:v>
                </c:pt>
                <c:pt idx="2">
                  <c:v>94</c:v>
                </c:pt>
                <c:pt idx="3">
                  <c:v>87</c:v>
                </c:pt>
                <c:pt idx="4">
                  <c:v>80</c:v>
                </c:pt>
                <c:pt idx="5">
                  <c:v>86</c:v>
                </c:pt>
                <c:pt idx="6">
                  <c:v>98</c:v>
                </c:pt>
                <c:pt idx="7">
                  <c:v>85</c:v>
                </c:pt>
                <c:pt idx="8">
                  <c:v>83</c:v>
                </c:pt>
                <c:pt idx="9">
                  <c:v>60</c:v>
                </c:pt>
                <c:pt idx="10">
                  <c:v>76</c:v>
                </c:pt>
                <c:pt idx="11">
                  <c:v>80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B9E-4217-88ED-9479493C1940}"/>
            </c:ext>
          </c:extLst>
        </c:ser>
        <c:ser>
          <c:idx val="1"/>
          <c:order val="1"/>
          <c:tx>
            <c:strRef>
              <c:f>Sheet1!$H$25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Sheet1!$I$23:$T$23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Sheet1!$I$25:$T$25</c:f>
              <c:numCache>
                <c:formatCode>General</c:formatCode>
                <c:ptCount val="12"/>
                <c:pt idx="0">
                  <c:v>90</c:v>
                </c:pt>
                <c:pt idx="1">
                  <c:v>93</c:v>
                </c:pt>
                <c:pt idx="2">
                  <c:v>92</c:v>
                </c:pt>
                <c:pt idx="3">
                  <c:v>85</c:v>
                </c:pt>
                <c:pt idx="4">
                  <c:v>63</c:v>
                </c:pt>
                <c:pt idx="5">
                  <c:v>71</c:v>
                </c:pt>
                <c:pt idx="6">
                  <c:v>123</c:v>
                </c:pt>
                <c:pt idx="7">
                  <c:v>87</c:v>
                </c:pt>
                <c:pt idx="8">
                  <c:v>80</c:v>
                </c:pt>
                <c:pt idx="9">
                  <c:v>65</c:v>
                </c:pt>
                <c:pt idx="10">
                  <c:v>71</c:v>
                </c:pt>
                <c:pt idx="11">
                  <c:v>71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3B9E-4217-88ED-9479493C1940}"/>
            </c:ext>
          </c:extLst>
        </c:ser>
        <c:ser>
          <c:idx val="2"/>
          <c:order val="2"/>
          <c:tx>
            <c:strRef>
              <c:f>Sheet1!$H$26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Sheet1!$I$23:$T$23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Sheet1!$I$26:$T$26</c:f>
              <c:numCache>
                <c:formatCode>General</c:formatCode>
                <c:ptCount val="12"/>
                <c:pt idx="0">
                  <c:v>74</c:v>
                </c:pt>
                <c:pt idx="1">
                  <c:v>71</c:v>
                </c:pt>
                <c:pt idx="2">
                  <c:v>77</c:v>
                </c:pt>
                <c:pt idx="3">
                  <c:v>68</c:v>
                </c:pt>
                <c:pt idx="4">
                  <c:v>75</c:v>
                </c:pt>
                <c:pt idx="5">
                  <c:v>80</c:v>
                </c:pt>
                <c:pt idx="6">
                  <c:v>92</c:v>
                </c:pt>
                <c:pt idx="7">
                  <c:v>61</c:v>
                </c:pt>
                <c:pt idx="8">
                  <c:v>72</c:v>
                </c:pt>
                <c:pt idx="9">
                  <c:v>71</c:v>
                </c:pt>
                <c:pt idx="10">
                  <c:v>65</c:v>
                </c:pt>
                <c:pt idx="11">
                  <c:v>65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3B9E-4217-88ED-9479493C1940}"/>
            </c:ext>
          </c:extLst>
        </c:ser>
        <c:ser>
          <c:idx val="3"/>
          <c:order val="3"/>
          <c:tx>
            <c:strRef>
              <c:f>Sheet1!$H$27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Sheet1!$I$23:$T$23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Sheet1!$I$27:$T$27</c:f>
              <c:numCache>
                <c:formatCode>General</c:formatCode>
                <c:ptCount val="12"/>
                <c:pt idx="0">
                  <c:v>67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3B9E-4217-88ED-9479493C19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0023040"/>
        <c:axId val="200033408"/>
      </c:lineChart>
      <c:catAx>
        <c:axId val="20002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033408"/>
        <c:crosses val="autoZero"/>
        <c:auto val="1"/>
        <c:lblAlgn val="ctr"/>
        <c:lblOffset val="100"/>
        <c:noMultiLvlLbl val="0"/>
      </c:catAx>
      <c:valAx>
        <c:axId val="200033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023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sz="1400" b="1" i="0" u="none" strike="noStrike" baseline="0">
                <a:solidFill>
                  <a:sysClr val="windowText" lastClr="000000"/>
                </a:solidFill>
                <a:effectLst/>
              </a:rPr>
              <a:t>ХАЛДВАРТ ӨВЧНӨӨР ӨВЧЛӨГЧИД, </a:t>
            </a:r>
            <a:r>
              <a:rPr lang="mn-MN" sz="1400" b="0" i="0" u="none" strike="noStrike" baseline="0">
                <a:solidFill>
                  <a:sysClr val="windowText" lastClr="000000"/>
                </a:solidFill>
                <a:effectLst/>
              </a:rPr>
              <a:t>сараар</a:t>
            </a:r>
            <a:endParaRPr lang="en-US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6741954598201407E-2"/>
          <c:y val="0.18551221209831245"/>
          <c:w val="0.93245850409482389"/>
          <c:h val="0.67903564208841205"/>
        </c:manualLayout>
      </c:layout>
      <c:lineChart>
        <c:grouping val="stacked"/>
        <c:varyColors val="0"/>
        <c:ser>
          <c:idx val="0"/>
          <c:order val="0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Sheet1!$I$29:$AS$29</c:f>
              <c:strCache>
                <c:ptCount val="37"/>
                <c:pt idx="0">
                  <c:v>2014 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  <c:pt idx="12">
                  <c:v>2015 I</c:v>
                </c:pt>
                <c:pt idx="13">
                  <c:v>II</c:v>
                </c:pt>
                <c:pt idx="14">
                  <c:v>III</c:v>
                </c:pt>
                <c:pt idx="15">
                  <c:v>IV</c:v>
                </c:pt>
                <c:pt idx="16">
                  <c:v>V</c:v>
                </c:pt>
                <c:pt idx="17">
                  <c:v>VI</c:v>
                </c:pt>
                <c:pt idx="18">
                  <c:v>VII</c:v>
                </c:pt>
                <c:pt idx="19">
                  <c:v>VII</c:v>
                </c:pt>
                <c:pt idx="20">
                  <c:v>IX</c:v>
                </c:pt>
                <c:pt idx="21">
                  <c:v>X</c:v>
                </c:pt>
                <c:pt idx="22">
                  <c:v>XI</c:v>
                </c:pt>
                <c:pt idx="23">
                  <c:v>XII</c:v>
                </c:pt>
                <c:pt idx="24">
                  <c:v>2016 I</c:v>
                </c:pt>
                <c:pt idx="25">
                  <c:v>II</c:v>
                </c:pt>
                <c:pt idx="26">
                  <c:v>III</c:v>
                </c:pt>
                <c:pt idx="27">
                  <c:v>IV</c:v>
                </c:pt>
                <c:pt idx="28">
                  <c:v>V</c:v>
                </c:pt>
                <c:pt idx="29">
                  <c:v>VI</c:v>
                </c:pt>
                <c:pt idx="30">
                  <c:v>VII</c:v>
                </c:pt>
                <c:pt idx="31">
                  <c:v>VII</c:v>
                </c:pt>
                <c:pt idx="32">
                  <c:v>IX</c:v>
                </c:pt>
                <c:pt idx="33">
                  <c:v>X</c:v>
                </c:pt>
                <c:pt idx="34">
                  <c:v>XI</c:v>
                </c:pt>
                <c:pt idx="35">
                  <c:v>XII</c:v>
                </c:pt>
                <c:pt idx="36">
                  <c:v>2017 I</c:v>
                </c:pt>
              </c:strCache>
            </c:strRef>
          </c:cat>
          <c:val>
            <c:numRef>
              <c:f>Sheet1!$I$30:$AS$30</c:f>
              <c:numCache>
                <c:formatCode>General</c:formatCode>
                <c:ptCount val="37"/>
                <c:pt idx="0">
                  <c:v>43</c:v>
                </c:pt>
                <c:pt idx="1">
                  <c:v>43</c:v>
                </c:pt>
                <c:pt idx="2">
                  <c:v>29</c:v>
                </c:pt>
                <c:pt idx="3">
                  <c:v>51</c:v>
                </c:pt>
                <c:pt idx="4">
                  <c:v>28</c:v>
                </c:pt>
                <c:pt idx="5">
                  <c:v>26</c:v>
                </c:pt>
                <c:pt idx="6">
                  <c:v>54</c:v>
                </c:pt>
                <c:pt idx="7">
                  <c:v>0</c:v>
                </c:pt>
                <c:pt idx="8">
                  <c:v>17</c:v>
                </c:pt>
                <c:pt idx="9">
                  <c:v>38</c:v>
                </c:pt>
                <c:pt idx="10">
                  <c:v>47</c:v>
                </c:pt>
                <c:pt idx="11">
                  <c:v>27</c:v>
                </c:pt>
                <c:pt idx="12">
                  <c:v>33</c:v>
                </c:pt>
                <c:pt idx="13">
                  <c:v>21</c:v>
                </c:pt>
                <c:pt idx="14">
                  <c:v>52</c:v>
                </c:pt>
                <c:pt idx="15">
                  <c:v>47</c:v>
                </c:pt>
                <c:pt idx="16">
                  <c:v>47</c:v>
                </c:pt>
                <c:pt idx="17">
                  <c:v>43</c:v>
                </c:pt>
                <c:pt idx="18">
                  <c:v>28</c:v>
                </c:pt>
                <c:pt idx="19">
                  <c:v>16</c:v>
                </c:pt>
                <c:pt idx="20">
                  <c:v>15</c:v>
                </c:pt>
                <c:pt idx="21">
                  <c:v>35</c:v>
                </c:pt>
                <c:pt idx="22">
                  <c:v>36</c:v>
                </c:pt>
                <c:pt idx="23">
                  <c:v>21</c:v>
                </c:pt>
                <c:pt idx="24">
                  <c:v>49</c:v>
                </c:pt>
                <c:pt idx="25">
                  <c:v>27</c:v>
                </c:pt>
                <c:pt idx="26">
                  <c:v>107</c:v>
                </c:pt>
                <c:pt idx="27">
                  <c:v>154</c:v>
                </c:pt>
                <c:pt idx="28">
                  <c:v>143</c:v>
                </c:pt>
                <c:pt idx="29">
                  <c:v>84</c:v>
                </c:pt>
                <c:pt idx="30">
                  <c:v>34</c:v>
                </c:pt>
                <c:pt idx="31">
                  <c:v>21</c:v>
                </c:pt>
                <c:pt idx="32">
                  <c:v>23</c:v>
                </c:pt>
                <c:pt idx="33">
                  <c:v>27</c:v>
                </c:pt>
                <c:pt idx="34">
                  <c:v>28</c:v>
                </c:pt>
                <c:pt idx="35">
                  <c:v>56</c:v>
                </c:pt>
                <c:pt idx="36">
                  <c:v>58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3EE-46F4-811B-2003281879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0046080"/>
        <c:axId val="200047616"/>
      </c:lineChart>
      <c:catAx>
        <c:axId val="20004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047616"/>
        <c:crosses val="autoZero"/>
        <c:auto val="1"/>
        <c:lblAlgn val="ctr"/>
        <c:lblOffset val="100"/>
        <c:noMultiLvlLbl val="0"/>
      </c:catAx>
      <c:valAx>
        <c:axId val="200047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046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b="1">
                <a:solidFill>
                  <a:sysClr val="windowText" lastClr="000000"/>
                </a:solidFill>
              </a:rPr>
              <a:t>ХАЛДВАР</a:t>
            </a:r>
            <a:r>
              <a:rPr lang="mn-MN" b="1" baseline="0">
                <a:solidFill>
                  <a:sysClr val="windowText" lastClr="000000"/>
                </a:solidFill>
              </a:rPr>
              <a:t> ӨВЧНӨӨР ӨВЛӨГЧИД, </a:t>
            </a:r>
            <a:r>
              <a:rPr lang="mn-MN" baseline="0">
                <a:solidFill>
                  <a:sysClr val="windowText" lastClr="000000"/>
                </a:solidFill>
              </a:rPr>
              <a:t>сараар</a:t>
            </a:r>
            <a:endParaRPr lang="en-US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Sheet1!$H$30</c:f>
              <c:strCache>
                <c:ptCount val="1"/>
                <c:pt idx="0">
                  <c:v>2014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Sheet1!$I$29:$T$29</c:f>
              <c:strCache>
                <c:ptCount val="12"/>
                <c:pt idx="0">
                  <c:v>2014 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Sheet1!$I$30:$T$30</c:f>
              <c:numCache>
                <c:formatCode>General</c:formatCode>
                <c:ptCount val="12"/>
                <c:pt idx="0">
                  <c:v>43</c:v>
                </c:pt>
                <c:pt idx="1">
                  <c:v>43</c:v>
                </c:pt>
                <c:pt idx="2">
                  <c:v>29</c:v>
                </c:pt>
                <c:pt idx="3">
                  <c:v>51</c:v>
                </c:pt>
                <c:pt idx="4">
                  <c:v>28</c:v>
                </c:pt>
                <c:pt idx="5">
                  <c:v>26</c:v>
                </c:pt>
                <c:pt idx="6">
                  <c:v>54</c:v>
                </c:pt>
                <c:pt idx="7">
                  <c:v>0</c:v>
                </c:pt>
                <c:pt idx="8">
                  <c:v>17</c:v>
                </c:pt>
                <c:pt idx="9">
                  <c:v>38</c:v>
                </c:pt>
                <c:pt idx="10">
                  <c:v>47</c:v>
                </c:pt>
                <c:pt idx="11">
                  <c:v>27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86B-4622-BDFC-F959E329F622}"/>
            </c:ext>
          </c:extLst>
        </c:ser>
        <c:ser>
          <c:idx val="1"/>
          <c:order val="1"/>
          <c:tx>
            <c:strRef>
              <c:f>Sheet1!$H$31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Sheet1!$I$29:$T$29</c:f>
              <c:strCache>
                <c:ptCount val="12"/>
                <c:pt idx="0">
                  <c:v>2014 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Sheet1!$I$31:$T$31</c:f>
              <c:numCache>
                <c:formatCode>General</c:formatCode>
                <c:ptCount val="12"/>
                <c:pt idx="0">
                  <c:v>33</c:v>
                </c:pt>
                <c:pt idx="1">
                  <c:v>21</c:v>
                </c:pt>
                <c:pt idx="2">
                  <c:v>52</c:v>
                </c:pt>
                <c:pt idx="3">
                  <c:v>47</c:v>
                </c:pt>
                <c:pt idx="4">
                  <c:v>47</c:v>
                </c:pt>
                <c:pt idx="5">
                  <c:v>43</c:v>
                </c:pt>
                <c:pt idx="6">
                  <c:v>28</c:v>
                </c:pt>
                <c:pt idx="7">
                  <c:v>16</c:v>
                </c:pt>
                <c:pt idx="8">
                  <c:v>15</c:v>
                </c:pt>
                <c:pt idx="9">
                  <c:v>35</c:v>
                </c:pt>
                <c:pt idx="10">
                  <c:v>36</c:v>
                </c:pt>
                <c:pt idx="11">
                  <c:v>21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86B-4622-BDFC-F959E329F622}"/>
            </c:ext>
          </c:extLst>
        </c:ser>
        <c:ser>
          <c:idx val="2"/>
          <c:order val="2"/>
          <c:tx>
            <c:strRef>
              <c:f>Sheet1!$H$32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Sheet1!$I$29:$T$29</c:f>
              <c:strCache>
                <c:ptCount val="12"/>
                <c:pt idx="0">
                  <c:v>2014 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Sheet1!$I$32:$T$32</c:f>
              <c:numCache>
                <c:formatCode>General</c:formatCode>
                <c:ptCount val="12"/>
                <c:pt idx="0">
                  <c:v>49</c:v>
                </c:pt>
                <c:pt idx="1">
                  <c:v>27</c:v>
                </c:pt>
                <c:pt idx="2">
                  <c:v>107</c:v>
                </c:pt>
                <c:pt idx="3">
                  <c:v>154</c:v>
                </c:pt>
                <c:pt idx="4">
                  <c:v>143</c:v>
                </c:pt>
                <c:pt idx="5">
                  <c:v>84</c:v>
                </c:pt>
                <c:pt idx="6">
                  <c:v>34</c:v>
                </c:pt>
                <c:pt idx="7">
                  <c:v>21</c:v>
                </c:pt>
                <c:pt idx="8">
                  <c:v>23</c:v>
                </c:pt>
                <c:pt idx="9">
                  <c:v>27</c:v>
                </c:pt>
                <c:pt idx="10">
                  <c:v>28</c:v>
                </c:pt>
                <c:pt idx="11">
                  <c:v>56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B86B-4622-BDFC-F959E329F622}"/>
            </c:ext>
          </c:extLst>
        </c:ser>
        <c:ser>
          <c:idx val="3"/>
          <c:order val="3"/>
          <c:tx>
            <c:strRef>
              <c:f>Sheet1!$H$33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Sheet1!$I$29:$T$29</c:f>
              <c:strCache>
                <c:ptCount val="12"/>
                <c:pt idx="0">
                  <c:v>2014 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Sheet1!$I$33:$T$33</c:f>
              <c:numCache>
                <c:formatCode>General</c:formatCode>
                <c:ptCount val="12"/>
                <c:pt idx="0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86B-4622-BDFC-F959E329F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0218880"/>
        <c:axId val="200225152"/>
      </c:lineChart>
      <c:catAx>
        <c:axId val="20021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0225152"/>
        <c:crosses val="autoZero"/>
        <c:auto val="1"/>
        <c:lblAlgn val="ctr"/>
        <c:lblOffset val="100"/>
        <c:noMultiLvlLbl val="0"/>
      </c:catAx>
      <c:valAx>
        <c:axId val="200225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21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mn-MN" sz="1000"/>
              <a:t>БҮРТГЭГДСЭН ГЭМТ ХЭРЭГ, сараар </a:t>
            </a:r>
            <a:endParaRPr lang="en-US" sz="1000"/>
          </a:p>
        </c:rich>
      </c:tx>
      <c:layout>
        <c:manualLayout>
          <c:xMode val="edge"/>
          <c:yMode val="edge"/>
          <c:x val="0.30261803917677532"/>
          <c:y val="9.036983524701425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847932705516497E-2"/>
          <c:y val="0.16702573636628754"/>
          <c:w val="0.95427494169019622"/>
          <c:h val="0.5966240157480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inpograpik!$D$3</c:f>
              <c:strCache>
                <c:ptCount val="1"/>
                <c:pt idx="0">
                  <c:v>Бүртгэгдсэн гэмт хэрэг</c:v>
                </c:pt>
              </c:strCache>
            </c:strRef>
          </c:tx>
          <c:invertIfNegative val="0"/>
          <c:cat>
            <c:strRef>
              <c:f>inpograpik!$E$2:$Q$2</c:f>
              <c:strCache>
                <c:ptCount val="13"/>
                <c:pt idx="0">
                  <c:v>2016-I 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  <c:pt idx="12">
                  <c:v>2017-I</c:v>
                </c:pt>
              </c:strCache>
            </c:strRef>
          </c:cat>
          <c:val>
            <c:numRef>
              <c:f>inpograpik!$E$3:$Q$3</c:f>
              <c:numCache>
                <c:formatCode>General</c:formatCode>
                <c:ptCount val="13"/>
                <c:pt idx="0">
                  <c:v>32</c:v>
                </c:pt>
                <c:pt idx="1">
                  <c:v>29</c:v>
                </c:pt>
                <c:pt idx="2">
                  <c:v>14</c:v>
                </c:pt>
                <c:pt idx="3">
                  <c:v>27</c:v>
                </c:pt>
                <c:pt idx="4">
                  <c:v>20</c:v>
                </c:pt>
                <c:pt idx="5">
                  <c:v>25</c:v>
                </c:pt>
                <c:pt idx="6">
                  <c:v>20</c:v>
                </c:pt>
                <c:pt idx="7">
                  <c:v>12</c:v>
                </c:pt>
                <c:pt idx="8">
                  <c:v>15</c:v>
                </c:pt>
                <c:pt idx="9">
                  <c:v>21</c:v>
                </c:pt>
                <c:pt idx="10">
                  <c:v>31</c:v>
                </c:pt>
                <c:pt idx="11">
                  <c:v>19</c:v>
                </c:pt>
                <c:pt idx="1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10-4A47-AFBF-18BF008A18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309760"/>
        <c:axId val="200311552"/>
      </c:barChart>
      <c:lineChart>
        <c:grouping val="standard"/>
        <c:varyColors val="0"/>
        <c:ser>
          <c:idx val="1"/>
          <c:order val="1"/>
          <c:tx>
            <c:strRef>
              <c:f>inpograpik!$D$4</c:f>
              <c:strCache>
                <c:ptCount val="1"/>
                <c:pt idx="0">
                  <c:v>Хулгай</c:v>
                </c:pt>
              </c:strCache>
            </c:strRef>
          </c:tx>
          <c:marker>
            <c:symbol val="none"/>
          </c:marker>
          <c:cat>
            <c:strRef>
              <c:f>inpograpik!$E$2:$Q$2</c:f>
              <c:strCache>
                <c:ptCount val="13"/>
                <c:pt idx="0">
                  <c:v>2016-I 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  <c:pt idx="12">
                  <c:v>2017-I</c:v>
                </c:pt>
              </c:strCache>
            </c:strRef>
          </c:cat>
          <c:val>
            <c:numRef>
              <c:f>inpograpik!$E$4:$Q$4</c:f>
              <c:numCache>
                <c:formatCode>General</c:formatCode>
                <c:ptCount val="13"/>
                <c:pt idx="0">
                  <c:v>9</c:v>
                </c:pt>
                <c:pt idx="1">
                  <c:v>10</c:v>
                </c:pt>
                <c:pt idx="2">
                  <c:v>9</c:v>
                </c:pt>
                <c:pt idx="3">
                  <c:v>8</c:v>
                </c:pt>
                <c:pt idx="4">
                  <c:v>9</c:v>
                </c:pt>
                <c:pt idx="5">
                  <c:v>9</c:v>
                </c:pt>
                <c:pt idx="6">
                  <c:v>1</c:v>
                </c:pt>
                <c:pt idx="7">
                  <c:v>8</c:v>
                </c:pt>
                <c:pt idx="8">
                  <c:v>5</c:v>
                </c:pt>
                <c:pt idx="9">
                  <c:v>7</c:v>
                </c:pt>
                <c:pt idx="10">
                  <c:v>18</c:v>
                </c:pt>
                <c:pt idx="11">
                  <c:v>8</c:v>
                </c:pt>
                <c:pt idx="12">
                  <c:v>14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810-4A47-AFBF-18BF008A18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309760"/>
        <c:axId val="200311552"/>
      </c:lineChart>
      <c:catAx>
        <c:axId val="2003097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200311552"/>
        <c:crosses val="autoZero"/>
        <c:auto val="1"/>
        <c:lblAlgn val="ctr"/>
        <c:lblOffset val="100"/>
        <c:noMultiLvlLbl val="0"/>
      </c:catAx>
      <c:valAx>
        <c:axId val="200311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00309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821826280623612"/>
          <c:y val="0.89076188393117561"/>
          <c:w val="0.69618411284335568"/>
          <c:h val="0.10724919801691467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mn-MN" sz="1000"/>
              <a:t>УЧИРСАН ХОХИРОЛ, НӨХӨН ТӨЛҮҮЛЭЛТ,  сараар </a:t>
            </a:r>
            <a:endParaRPr lang="en-US" sz="1000"/>
          </a:p>
        </c:rich>
      </c:tx>
      <c:layout>
        <c:manualLayout>
          <c:xMode val="edge"/>
          <c:yMode val="edge"/>
          <c:x val="0.22599836124418221"/>
          <c:y val="7.220922708835340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0728331232377867E-2"/>
          <c:y val="0.14957203266258384"/>
          <c:w val="0.8988153046994416"/>
          <c:h val="0.56354549431321166"/>
        </c:manualLayout>
      </c:layout>
      <c:lineChart>
        <c:grouping val="standard"/>
        <c:varyColors val="0"/>
        <c:ser>
          <c:idx val="0"/>
          <c:order val="0"/>
          <c:tx>
            <c:strRef>
              <c:f>inpograpik!$C$33</c:f>
              <c:strCache>
                <c:ptCount val="1"/>
                <c:pt idx="0">
                  <c:v>Учирсан хохирол</c:v>
                </c:pt>
              </c:strCache>
            </c:strRef>
          </c:tx>
          <c:marker>
            <c:symbol val="none"/>
          </c:marker>
          <c:cat>
            <c:strRef>
              <c:f>inpograpik!$D$32:$P$32</c:f>
              <c:strCache>
                <c:ptCount val="13"/>
                <c:pt idx="0">
                  <c:v>2016-I 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  <c:pt idx="12">
                  <c:v>2017-I</c:v>
                </c:pt>
              </c:strCache>
            </c:strRef>
          </c:cat>
          <c:val>
            <c:numRef>
              <c:f>inpograpik!$D$33:$P$33</c:f>
              <c:numCache>
                <c:formatCode>General</c:formatCode>
                <c:ptCount val="13"/>
                <c:pt idx="0">
                  <c:v>27.3</c:v>
                </c:pt>
                <c:pt idx="1">
                  <c:v>117.50000000000001</c:v>
                </c:pt>
                <c:pt idx="2">
                  <c:v>20</c:v>
                </c:pt>
                <c:pt idx="3">
                  <c:v>85.2</c:v>
                </c:pt>
                <c:pt idx="4">
                  <c:v>72.800000000000011</c:v>
                </c:pt>
                <c:pt idx="5">
                  <c:v>48.5</c:v>
                </c:pt>
                <c:pt idx="6">
                  <c:v>29.199999999999992</c:v>
                </c:pt>
                <c:pt idx="7">
                  <c:v>126.5</c:v>
                </c:pt>
                <c:pt idx="8">
                  <c:v>16.10000000000003</c:v>
                </c:pt>
                <c:pt idx="9">
                  <c:v>0</c:v>
                </c:pt>
                <c:pt idx="10">
                  <c:v>159.69999999999993</c:v>
                </c:pt>
                <c:pt idx="11">
                  <c:v>57</c:v>
                </c:pt>
                <c:pt idx="12">
                  <c:v>91.9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848-4EA6-AB7A-66E9F8A915C0}"/>
            </c:ext>
          </c:extLst>
        </c:ser>
        <c:ser>
          <c:idx val="1"/>
          <c:order val="1"/>
          <c:tx>
            <c:strRef>
              <c:f>inpograpik!$C$34</c:f>
              <c:strCache>
                <c:ptCount val="1"/>
                <c:pt idx="0">
                  <c:v>Нөхөн төлүүлэлт</c:v>
                </c:pt>
              </c:strCache>
            </c:strRef>
          </c:tx>
          <c:marker>
            <c:symbol val="none"/>
          </c:marker>
          <c:cat>
            <c:strRef>
              <c:f>inpograpik!$D$32:$P$32</c:f>
              <c:strCache>
                <c:ptCount val="13"/>
                <c:pt idx="0">
                  <c:v>2016-I 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  <c:pt idx="12">
                  <c:v>2017-I</c:v>
                </c:pt>
              </c:strCache>
            </c:strRef>
          </c:cat>
          <c:val>
            <c:numRef>
              <c:f>inpograpik!$D$34:$P$34</c:f>
              <c:numCache>
                <c:formatCode>General</c:formatCode>
                <c:ptCount val="13"/>
                <c:pt idx="0">
                  <c:v>12</c:v>
                </c:pt>
                <c:pt idx="1">
                  <c:v>72.599999999999994</c:v>
                </c:pt>
                <c:pt idx="2">
                  <c:v>40.200000000000003</c:v>
                </c:pt>
                <c:pt idx="3">
                  <c:v>63.4</c:v>
                </c:pt>
                <c:pt idx="4">
                  <c:v>29.300000000000011</c:v>
                </c:pt>
                <c:pt idx="5">
                  <c:v>23</c:v>
                </c:pt>
                <c:pt idx="6">
                  <c:v>12.30000000000002</c:v>
                </c:pt>
                <c:pt idx="7">
                  <c:v>25.800000000000011</c:v>
                </c:pt>
                <c:pt idx="8">
                  <c:v>28.5</c:v>
                </c:pt>
                <c:pt idx="9">
                  <c:v>0</c:v>
                </c:pt>
                <c:pt idx="10">
                  <c:v>145.59999999999997</c:v>
                </c:pt>
                <c:pt idx="11">
                  <c:v>102.30000000000001</c:v>
                </c:pt>
                <c:pt idx="12">
                  <c:v>52.3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3848-4EA6-AB7A-66E9F8A915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0340992"/>
        <c:axId val="200342528"/>
      </c:lineChart>
      <c:catAx>
        <c:axId val="200340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200342528"/>
        <c:crosses val="autoZero"/>
        <c:auto val="1"/>
        <c:lblAlgn val="ctr"/>
        <c:lblOffset val="100"/>
        <c:noMultiLvlLbl val="0"/>
      </c:catAx>
      <c:valAx>
        <c:axId val="20034252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mn-MN"/>
                  <a:t>мян.төгрөг 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00340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532089811279391"/>
          <c:y val="0.86814632545931769"/>
          <c:w val="0.64845327048736079"/>
          <c:h val="7.3920263576945672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Sheet2!$A$9</c:f>
              <c:strCache>
                <c:ptCount val="1"/>
                <c:pt idx="0">
                  <c:v>Төсвийн тэнцэл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Sheet2!$B$6:$E$6</c:f>
              <c:strCache>
                <c:ptCount val="4"/>
                <c:pt idx="0">
                  <c:v>2014 I</c:v>
                </c:pt>
                <c:pt idx="1">
                  <c:v>2015 I</c:v>
                </c:pt>
                <c:pt idx="2">
                  <c:v>2016 I </c:v>
                </c:pt>
                <c:pt idx="3">
                  <c:v>2017 I</c:v>
                </c:pt>
              </c:strCache>
            </c:strRef>
          </c:cat>
          <c:val>
            <c:numRef>
              <c:f>Sheet2!$B$9:$E$9</c:f>
              <c:numCache>
                <c:formatCode>General</c:formatCode>
                <c:ptCount val="4"/>
                <c:pt idx="0">
                  <c:v>-758.30000000000018</c:v>
                </c:pt>
                <c:pt idx="1">
                  <c:v>561.90000000000009</c:v>
                </c:pt>
                <c:pt idx="2">
                  <c:v>-503.70000000000027</c:v>
                </c:pt>
                <c:pt idx="3">
                  <c:v>872.89999999999964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66-4166-8B0A-1555C1A93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05986096"/>
        <c:axId val="505984456"/>
      </c:barChart>
      <c:lineChart>
        <c:grouping val="standard"/>
        <c:varyColors val="0"/>
        <c:ser>
          <c:idx val="0"/>
          <c:order val="0"/>
          <c:tx>
            <c:strRef>
              <c:f>Sheet2!$A$7</c:f>
              <c:strCache>
                <c:ptCount val="1"/>
                <c:pt idx="0">
                  <c:v>Төсвийн орлого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05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66-4166-8B0A-1555C1A93FF4}"/>
                </c:ext>
              </c:extLst>
            </c:dLbl>
            <c:dLbl>
              <c:idx val="1"/>
              <c:layout>
                <c:manualLayout>
                  <c:x val="-5.5555555555555608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66-4166-8B0A-1555C1A93FF4}"/>
                </c:ext>
              </c:extLst>
            </c:dLbl>
            <c:dLbl>
              <c:idx val="2"/>
              <c:layout>
                <c:manualLayout>
                  <c:x val="-5.2777777777777778E-2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66-4166-8B0A-1555C1A93FF4}"/>
                </c:ext>
              </c:extLst>
            </c:dLbl>
            <c:dLbl>
              <c:idx val="3"/>
              <c:layout>
                <c:manualLayout>
                  <c:x val="-5.5555555555555552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66-4166-8B0A-1555C1A93F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Sheet2!$B$6:$E$6</c:f>
              <c:strCache>
                <c:ptCount val="4"/>
                <c:pt idx="0">
                  <c:v>2014 I</c:v>
                </c:pt>
                <c:pt idx="1">
                  <c:v>2015 I</c:v>
                </c:pt>
                <c:pt idx="2">
                  <c:v>2016 I </c:v>
                </c:pt>
                <c:pt idx="3">
                  <c:v>2017 I</c:v>
                </c:pt>
              </c:strCache>
            </c:strRef>
          </c:cat>
          <c:val>
            <c:numRef>
              <c:f>Sheet2!$B$7:$E$7</c:f>
              <c:numCache>
                <c:formatCode>General</c:formatCode>
                <c:ptCount val="4"/>
                <c:pt idx="0">
                  <c:v>1472.6</c:v>
                </c:pt>
                <c:pt idx="1">
                  <c:v>3165.1</c:v>
                </c:pt>
                <c:pt idx="2">
                  <c:v>2695.1</c:v>
                </c:pt>
                <c:pt idx="3">
                  <c:v>4807.3999999999996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8766-4166-8B0A-1555C1A93FF4}"/>
            </c:ext>
          </c:extLst>
        </c:ser>
        <c:ser>
          <c:idx val="1"/>
          <c:order val="1"/>
          <c:tx>
            <c:strRef>
              <c:f>Sheet2!$A$8</c:f>
              <c:strCache>
                <c:ptCount val="1"/>
                <c:pt idx="0">
                  <c:v>Төсвийн зарлага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8333333333333362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766-4166-8B0A-1555C1A93FF4}"/>
                </c:ext>
              </c:extLst>
            </c:dLbl>
            <c:dLbl>
              <c:idx val="1"/>
              <c:layout>
                <c:manualLayout>
                  <c:x val="-5.0000000000000051E-2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66-4166-8B0A-1555C1A93FF4}"/>
                </c:ext>
              </c:extLst>
            </c:dLbl>
            <c:dLbl>
              <c:idx val="2"/>
              <c:layout>
                <c:manualLayout>
                  <c:x val="-6.3888888888888884E-2"/>
                  <c:y val="-5.0925925925925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766-4166-8B0A-1555C1A93FF4}"/>
                </c:ext>
              </c:extLst>
            </c:dLbl>
            <c:dLbl>
              <c:idx val="3"/>
              <c:layout>
                <c:manualLayout>
                  <c:x val="-5.833333333333323E-2"/>
                  <c:y val="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766-4166-8B0A-1555C1A93F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Sheet2!$B$6:$E$6</c:f>
              <c:strCache>
                <c:ptCount val="4"/>
                <c:pt idx="0">
                  <c:v>2014 I</c:v>
                </c:pt>
                <c:pt idx="1">
                  <c:v>2015 I</c:v>
                </c:pt>
                <c:pt idx="2">
                  <c:v>2016 I </c:v>
                </c:pt>
                <c:pt idx="3">
                  <c:v>2017 I</c:v>
                </c:pt>
              </c:strCache>
            </c:strRef>
          </c:cat>
          <c:val>
            <c:numRef>
              <c:f>Sheet2!$B$8:$E$8</c:f>
              <c:numCache>
                <c:formatCode>General</c:formatCode>
                <c:ptCount val="4"/>
                <c:pt idx="0">
                  <c:v>2230.9</c:v>
                </c:pt>
                <c:pt idx="1">
                  <c:v>2603.1999999999998</c:v>
                </c:pt>
                <c:pt idx="2">
                  <c:v>3198.8</c:v>
                </c:pt>
                <c:pt idx="3">
                  <c:v>3934.5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8766-4166-8B0A-1555C1A93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5986096"/>
        <c:axId val="505984456"/>
      </c:lineChart>
      <c:catAx>
        <c:axId val="50598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05984456"/>
        <c:crosses val="autoZero"/>
        <c:auto val="1"/>
        <c:lblAlgn val="ctr"/>
        <c:lblOffset val="100"/>
        <c:noMultiLvlLbl val="0"/>
      </c:catAx>
      <c:valAx>
        <c:axId val="5059844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05986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7484336265434722E-2"/>
          <c:w val="0.93178294573643361"/>
          <c:h val="0.73340191061975879"/>
        </c:manualLayout>
      </c:layout>
      <c:lineChart>
        <c:grouping val="standard"/>
        <c:varyColors val="0"/>
        <c:ser>
          <c:idx val="0"/>
          <c:order val="0"/>
          <c:tx>
            <c:strRef>
              <c:f>'vne2'!$B$8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7"/>
              <c:layout>
                <c:manualLayout>
                  <c:x val="-2.6145778143772922E-2"/>
                  <c:y val="-9.9968451318382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79-43E5-A8EA-725621FE9D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'vne2'!$C$7:$N$7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'vne2'!$C$8:$N$8</c:f>
              <c:numCache>
                <c:formatCode>General</c:formatCode>
                <c:ptCount val="12"/>
                <c:pt idx="0">
                  <c:v>163.4</c:v>
                </c:pt>
                <c:pt idx="1">
                  <c:v>162.80000000000001</c:v>
                </c:pt>
                <c:pt idx="2">
                  <c:v>163</c:v>
                </c:pt>
                <c:pt idx="3">
                  <c:v>165.2</c:v>
                </c:pt>
                <c:pt idx="4">
                  <c:v>166.7</c:v>
                </c:pt>
                <c:pt idx="5">
                  <c:v>165.1</c:v>
                </c:pt>
                <c:pt idx="6">
                  <c:v>165.9</c:v>
                </c:pt>
                <c:pt idx="7">
                  <c:v>163.19999999999999</c:v>
                </c:pt>
                <c:pt idx="8">
                  <c:v>162.9</c:v>
                </c:pt>
                <c:pt idx="9">
                  <c:v>163</c:v>
                </c:pt>
                <c:pt idx="10">
                  <c:v>163.6</c:v>
                </c:pt>
                <c:pt idx="11">
                  <c:v>164.4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A79-43E5-A8EA-725621FE9D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77216"/>
        <c:axId val="55599488"/>
      </c:lineChart>
      <c:lineChart>
        <c:grouping val="standard"/>
        <c:varyColors val="0"/>
        <c:ser>
          <c:idx val="1"/>
          <c:order val="1"/>
          <c:tx>
            <c:strRef>
              <c:f>'vne2'!$B$9</c:f>
              <c:strCache>
                <c:ptCount val="1"/>
                <c:pt idx="0">
                  <c:v>2015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'vne2'!$C$7:$N$7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'vne2'!$C$9:$N$9</c:f>
              <c:numCache>
                <c:formatCode>General</c:formatCode>
                <c:ptCount val="12"/>
                <c:pt idx="0">
                  <c:v>159.6</c:v>
                </c:pt>
                <c:pt idx="1">
                  <c:v>160.30000000000001</c:v>
                </c:pt>
                <c:pt idx="2">
                  <c:v>161.5</c:v>
                </c:pt>
                <c:pt idx="3">
                  <c:v>162.69999999999999</c:v>
                </c:pt>
                <c:pt idx="4">
                  <c:v>164.5</c:v>
                </c:pt>
                <c:pt idx="5">
                  <c:v>163</c:v>
                </c:pt>
                <c:pt idx="6">
                  <c:v>162.19999999999999</c:v>
                </c:pt>
                <c:pt idx="7">
                  <c:v>166.1</c:v>
                </c:pt>
                <c:pt idx="8">
                  <c:v>163.19999999999999</c:v>
                </c:pt>
                <c:pt idx="9">
                  <c:v>161.80000000000001</c:v>
                </c:pt>
                <c:pt idx="10">
                  <c:v>161.4</c:v>
                </c:pt>
                <c:pt idx="11">
                  <c:v>161.6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A79-43E5-A8EA-725621FE9D36}"/>
            </c:ext>
          </c:extLst>
        </c:ser>
        <c:ser>
          <c:idx val="2"/>
          <c:order val="2"/>
          <c:tx>
            <c:strRef>
              <c:f>'vne2'!$B$10</c:f>
              <c:strCache>
                <c:ptCount val="1"/>
                <c:pt idx="0">
                  <c:v>2014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'vne2'!$C$7:$N$7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'vne2'!$C$10:$N$10</c:f>
              <c:numCache>
                <c:formatCode>General</c:formatCode>
                <c:ptCount val="12"/>
                <c:pt idx="0">
                  <c:v>145.4</c:v>
                </c:pt>
                <c:pt idx="1">
                  <c:v>145.5</c:v>
                </c:pt>
                <c:pt idx="2">
                  <c:v>145.5</c:v>
                </c:pt>
                <c:pt idx="3">
                  <c:v>148.19999999999999</c:v>
                </c:pt>
                <c:pt idx="4">
                  <c:v>150.80000000000001</c:v>
                </c:pt>
                <c:pt idx="5">
                  <c:v>150.69999999999999</c:v>
                </c:pt>
                <c:pt idx="6">
                  <c:v>157.69999999999999</c:v>
                </c:pt>
                <c:pt idx="7">
                  <c:v>154.6</c:v>
                </c:pt>
                <c:pt idx="8">
                  <c:v>157.9</c:v>
                </c:pt>
                <c:pt idx="9">
                  <c:v>155.30000000000001</c:v>
                </c:pt>
                <c:pt idx="10">
                  <c:v>157</c:v>
                </c:pt>
                <c:pt idx="11">
                  <c:v>159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6A79-43E5-A8EA-725621FE9D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602560"/>
        <c:axId val="55601024"/>
      </c:lineChart>
      <c:catAx>
        <c:axId val="555772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5599488"/>
        <c:crosses val="autoZero"/>
        <c:auto val="1"/>
        <c:lblAlgn val="ctr"/>
        <c:lblOffset val="100"/>
        <c:noMultiLvlLbl val="0"/>
      </c:catAx>
      <c:valAx>
        <c:axId val="55599488"/>
        <c:scaling>
          <c:orientation val="minMax"/>
          <c:max val="170"/>
          <c:min val="100"/>
        </c:scaling>
        <c:delete val="1"/>
        <c:axPos val="l"/>
        <c:numFmt formatCode="General" sourceLinked="1"/>
        <c:majorTickMark val="none"/>
        <c:minorTickMark val="none"/>
        <c:tickLblPos val="none"/>
        <c:crossAx val="55577216"/>
        <c:crosses val="autoZero"/>
        <c:crossBetween val="between"/>
        <c:majorUnit val="2"/>
      </c:valAx>
      <c:valAx>
        <c:axId val="55601024"/>
        <c:scaling>
          <c:orientation val="minMax"/>
          <c:max val="170"/>
          <c:min val="135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5602560"/>
        <c:crosses val="max"/>
        <c:crossBetween val="between"/>
        <c:majorUnit val="5"/>
      </c:valAx>
      <c:catAx>
        <c:axId val="55602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5601024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243228346456746"/>
          <c:y val="5.8975986210678899E-2"/>
          <c:w val="0.5106212598425196"/>
          <c:h val="0.911427377547954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Lbls>
            <c:dLbl>
              <c:idx val="1"/>
              <c:layout>
                <c:manualLayout>
                  <c:x val="1.404278215223096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08-453A-9307-DF362DAFDB15}"/>
                </c:ext>
              </c:extLst>
            </c:dLbl>
            <c:dLbl>
              <c:idx val="2"/>
              <c:layout>
                <c:manualLayout>
                  <c:x val="9.415748031496078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08-453A-9307-DF362DAFDB15}"/>
                </c:ext>
              </c:extLst>
            </c:dLbl>
            <c:dLbl>
              <c:idx val="3"/>
              <c:layout>
                <c:manualLayout>
                  <c:x val="1.1796062992125982E-2"/>
                  <c:y val="-2.47371675943114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08-453A-9307-DF362DAFDB15}"/>
                </c:ext>
              </c:extLst>
            </c:dLbl>
            <c:dLbl>
              <c:idx val="4"/>
              <c:layout>
                <c:manualLayout>
                  <c:x val="1.372808398950131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08-453A-9307-DF362DAFDB15}"/>
                </c:ext>
              </c:extLst>
            </c:dLbl>
            <c:dLbl>
              <c:idx val="5"/>
              <c:layout>
                <c:manualLayout>
                  <c:x val="1.554461942257218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08-453A-9307-DF362DAFDB15}"/>
                </c:ext>
              </c:extLst>
            </c:dLbl>
            <c:dLbl>
              <c:idx val="6"/>
              <c:layout>
                <c:manualLayout>
                  <c:x val="1.430551181102362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08-453A-9307-DF362DAFDB15}"/>
                </c:ext>
              </c:extLst>
            </c:dLbl>
            <c:dLbl>
              <c:idx val="7"/>
              <c:layout>
                <c:manualLayout>
                  <c:x val="3.795013123359580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08-453A-9307-DF362DAFDB15}"/>
                </c:ext>
              </c:extLst>
            </c:dLbl>
            <c:dLbl>
              <c:idx val="8"/>
              <c:layout>
                <c:manualLayout>
                  <c:x val="6.853280839895012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08-453A-9307-DF362DAFDB15}"/>
                </c:ext>
              </c:extLst>
            </c:dLbl>
            <c:dLbl>
              <c:idx val="9"/>
              <c:layout>
                <c:manualLayout>
                  <c:x val="5.729921259842519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E08-453A-9307-DF362DAFDB15}"/>
                </c:ext>
              </c:extLst>
            </c:dLbl>
            <c:dLbl>
              <c:idx val="10"/>
              <c:layout>
                <c:manualLayout>
                  <c:x val="-8.0000000000000145E-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E08-453A-9307-DF362DAFDB15}"/>
                </c:ext>
              </c:extLst>
            </c:dLbl>
            <c:dLbl>
              <c:idx val="11"/>
              <c:layout>
                <c:manualLayout>
                  <c:x val="2.533333333333395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E08-453A-9307-DF362DAFDB15}"/>
                </c:ext>
              </c:extLst>
            </c:dLbl>
            <c:dLbl>
              <c:idx val="12"/>
              <c:layout>
                <c:manualLayout>
                  <c:x val="9.200000000000060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E08-453A-9307-DF362DAFDB15}"/>
                </c:ext>
              </c:extLst>
            </c:dLbl>
            <c:dLbl>
              <c:idx val="13"/>
              <c:layout>
                <c:manualLayout>
                  <c:x val="5.866666666666676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E08-453A-9307-DF362DAFDB15}"/>
                </c:ext>
              </c:extLst>
            </c:dLbl>
            <c:dLbl>
              <c:idx val="14"/>
              <c:layout>
                <c:manualLayout>
                  <c:x val="9.200000000000006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E08-453A-9307-DF362DAFDB15}"/>
                </c:ext>
              </c:extLst>
            </c:dLbl>
            <c:dLbl>
              <c:idx val="15"/>
              <c:layout>
                <c:manualLayout>
                  <c:x val="-2.666666666666669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E08-453A-9307-DF362DAFDB15}"/>
                </c:ext>
              </c:extLst>
            </c:dLbl>
            <c:dLbl>
              <c:idx val="16"/>
              <c:layout>
                <c:manualLayout>
                  <c:x val="7.3333333333333514E-3"/>
                  <c:y val="-4.94743351886209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E08-453A-9307-DF362DAFDB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'mal tom xor'!$B$2:$B$18</c:f>
              <c:strCache>
                <c:ptCount val="17"/>
                <c:pt idx="1">
                  <c:v>Булган</c:v>
                </c:pt>
                <c:pt idx="2">
                  <c:v>Рашаант</c:v>
                </c:pt>
                <c:pt idx="3">
                  <c:v>Сайхан</c:v>
                </c:pt>
                <c:pt idx="4">
                  <c:v>Хангал</c:v>
                </c:pt>
                <c:pt idx="5">
                  <c:v>Бугат</c:v>
                </c:pt>
                <c:pt idx="6">
                  <c:v>Баяннуур</c:v>
                </c:pt>
                <c:pt idx="7">
                  <c:v>Хутаг-Өндөр</c:v>
                </c:pt>
                <c:pt idx="8">
                  <c:v>Сэлэнгэ </c:v>
                </c:pt>
                <c:pt idx="9">
                  <c:v>Дашинчилэн</c:v>
                </c:pt>
                <c:pt idx="10">
                  <c:v>Бүрэгхангай </c:v>
                </c:pt>
                <c:pt idx="11">
                  <c:v>Хишиг-Өндөр</c:v>
                </c:pt>
                <c:pt idx="12">
                  <c:v>Тэшиг</c:v>
                </c:pt>
                <c:pt idx="13">
                  <c:v>Могод</c:v>
                </c:pt>
                <c:pt idx="14">
                  <c:v>Баян-агт</c:v>
                </c:pt>
                <c:pt idx="15">
                  <c:v>Гурванбулаг</c:v>
                </c:pt>
                <c:pt idx="16">
                  <c:v>Орхон </c:v>
                </c:pt>
              </c:strCache>
            </c:strRef>
          </c:cat>
          <c:val>
            <c:numRef>
              <c:f>'mal tom xor'!$C$2:$C$18</c:f>
              <c:numCache>
                <c:formatCode>General</c:formatCode>
                <c:ptCount val="1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</c:v>
                </c:pt>
                <c:pt idx="5">
                  <c:v>26</c:v>
                </c:pt>
                <c:pt idx="6">
                  <c:v>98</c:v>
                </c:pt>
                <c:pt idx="7">
                  <c:v>104</c:v>
                </c:pt>
                <c:pt idx="8">
                  <c:v>120</c:v>
                </c:pt>
                <c:pt idx="9">
                  <c:v>147</c:v>
                </c:pt>
                <c:pt idx="10">
                  <c:v>154</c:v>
                </c:pt>
                <c:pt idx="11">
                  <c:v>188</c:v>
                </c:pt>
                <c:pt idx="12">
                  <c:v>226</c:v>
                </c:pt>
                <c:pt idx="13">
                  <c:v>319</c:v>
                </c:pt>
                <c:pt idx="14">
                  <c:v>393</c:v>
                </c:pt>
                <c:pt idx="15">
                  <c:v>616</c:v>
                </c:pt>
                <c:pt idx="16">
                  <c:v>730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E08-453A-9307-DF362DAFDB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31845504"/>
        <c:axId val="132507136"/>
      </c:barChart>
      <c:catAx>
        <c:axId val="131845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32507136"/>
        <c:crosses val="autoZero"/>
        <c:auto val="1"/>
        <c:lblAlgn val="ctr"/>
        <c:lblOffset val="100"/>
        <c:noMultiLvlLbl val="0"/>
      </c:catAx>
      <c:valAx>
        <c:axId val="132507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318455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E20A-29E8-4AA4-ADFD-66718B0BF73F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E2C0-1BB0-4AEA-8E3D-4E2C78A83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54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E20A-29E8-4AA4-ADFD-66718B0BF73F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E2C0-1BB0-4AEA-8E3D-4E2C78A83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59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E20A-29E8-4AA4-ADFD-66718B0BF73F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E2C0-1BB0-4AEA-8E3D-4E2C78A83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4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E20A-29E8-4AA4-ADFD-66718B0BF73F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E2C0-1BB0-4AEA-8E3D-4E2C78A83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4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E20A-29E8-4AA4-ADFD-66718B0BF73F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E2C0-1BB0-4AEA-8E3D-4E2C78A83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89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E20A-29E8-4AA4-ADFD-66718B0BF73F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E2C0-1BB0-4AEA-8E3D-4E2C78A83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E20A-29E8-4AA4-ADFD-66718B0BF73F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E2C0-1BB0-4AEA-8E3D-4E2C78A83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65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E20A-29E8-4AA4-ADFD-66718B0BF73F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E2C0-1BB0-4AEA-8E3D-4E2C78A83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0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E20A-29E8-4AA4-ADFD-66718B0BF73F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E2C0-1BB0-4AEA-8E3D-4E2C78A83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E20A-29E8-4AA4-ADFD-66718B0BF73F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E2C0-1BB0-4AEA-8E3D-4E2C78A83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67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E20A-29E8-4AA4-ADFD-66718B0BF73F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E2C0-1BB0-4AEA-8E3D-4E2C78A83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7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EE20A-29E8-4AA4-ADFD-66718B0BF73F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AE2C0-1BB0-4AEA-8E3D-4E2C78A83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2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7432" cy="6858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656" y="901586"/>
            <a:ext cx="4452096" cy="578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600200" y="4343400"/>
            <a:ext cx="5841999" cy="1752600"/>
          </a:xfrm>
        </p:spPr>
        <p:txBody>
          <a:bodyPr/>
          <a:lstStyle/>
          <a:p>
            <a:pPr eaLnBrk="1" hangingPunct="1"/>
            <a:r>
              <a:rPr lang="mn-MN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БУЛГАН АЙМГИЙН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НИЙГЭМ </a:t>
            </a:r>
            <a:b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ЭДИЙН ЗАСГИЙН БАЙДАЛ</a:t>
            </a:r>
            <a:br>
              <a:rPr lang="mn-MN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ОНЫ 1-Р САР</a:t>
            </a:r>
            <a:br>
              <a:rPr lang="mn-MN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Хэвлэлийн бага хурал</a:t>
            </a: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102" y="1132982"/>
            <a:ext cx="2682193" cy="268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51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46"/>
            <a:ext cx="12137432" cy="6858000"/>
          </a:xfrm>
          <a:prstGeom prst="rect">
            <a:avLst/>
          </a:prstGeom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Хэрэглээний үнийн индекс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9929804"/>
              </p:ext>
            </p:extLst>
          </p:nvPr>
        </p:nvGraphicFramePr>
        <p:xfrm>
          <a:off x="1305983" y="1549400"/>
          <a:ext cx="10205357" cy="4795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221907" y="911704"/>
            <a:ext cx="81113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400" b="1" dirty="0">
                <a:latin typeface="Arial" pitchFamily="34" charset="0"/>
                <a:cs typeface="Arial" pitchFamily="34" charset="0"/>
              </a:rPr>
              <a:t>Хэрэглээний үнийн аймгийн индекс, суурь үе буюу 2010-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XII=100 </a:t>
            </a:r>
            <a:r>
              <a:rPr lang="mn-MN" sz="1400" b="1" dirty="0">
                <a:latin typeface="Arial" pitchFamily="34" charset="0"/>
                <a:cs typeface="Arial" pitchFamily="34" charset="0"/>
              </a:rPr>
              <a:t>хувь</a:t>
            </a:r>
          </a:p>
        </p:txBody>
      </p:sp>
    </p:spTree>
    <p:extLst>
      <p:ext uri="{BB962C8B-B14F-4D97-AF65-F5344CB8AC3E}">
        <p14:creationId xmlns:p14="http://schemas.microsoft.com/office/powerpoint/2010/main" val="755257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7432" cy="6858000"/>
          </a:xfrm>
          <a:prstGeom prst="rect">
            <a:avLst/>
          </a:prstGeom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Хөдөө аж ахуй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867400" y="1381125"/>
            <a:ext cx="0" cy="2522537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7371804" y="1203325"/>
            <a:ext cx="37020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mn-MN" altLang="en-US" sz="1200" b="1" dirty="0">
                <a:latin typeface="Arial" panose="020B0604020202020204" pitchFamily="34" charset="0"/>
              </a:rPr>
              <a:t>Зүй бусаар хорогдсон том мал, төрлөөр, аймгийн  дүнгээр, жил бүрийн 1 дүгээр сард, толгой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pic>
        <p:nvPicPr>
          <p:cNvPr id="11" name="il_fi" descr="http://bj4img.com/d/bb/user_uploads/20110401/195681/24lzll034868-02_1d412b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6804" y="3814762"/>
            <a:ext cx="1676400" cy="1638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l_fi" descr="http://www.unen.mn/resource/unen/photo/2012/11/7fc0642add8681f7/91d665641ca0a0adorigina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7004" y="3738562"/>
            <a:ext cx="1838325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8" descr="http://bj4img.com/d/bb/user_uploads/20110401/195681/uher_ea8e11f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32860">
            <a:off x="8792503" y="3871924"/>
            <a:ext cx="1524000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l_fi" descr="http://www.zavkhan.gov.mn/images/gallery/090400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2604" y="5186362"/>
            <a:ext cx="17526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l_fi" descr="http://altan-ovoo.mn/Uploads/orig/229o0kjib4vh03rg5joytmmfs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410459">
            <a:off x="7887845" y="5242621"/>
            <a:ext cx="1662304" cy="1536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1216025"/>
            <a:ext cx="654772" cy="65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414189"/>
              </p:ext>
            </p:extLst>
          </p:nvPr>
        </p:nvGraphicFramePr>
        <p:xfrm>
          <a:off x="6882854" y="1919287"/>
          <a:ext cx="4298952" cy="1819276"/>
        </p:xfrm>
        <a:graphic>
          <a:graphicData uri="http://schemas.openxmlformats.org/drawingml/2006/table">
            <a:tbl>
              <a:tblPr/>
              <a:tblGrid>
                <a:gridCol w="716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6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4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64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61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</a:t>
                      </a:r>
                      <a:r>
                        <a:rPr lang="mn-MN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I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</a:t>
                      </a:r>
                      <a:r>
                        <a:rPr lang="mn-MN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 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</a:t>
                      </a:r>
                      <a:r>
                        <a:rPr lang="mn-MN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I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</a:t>
                      </a:r>
                      <a:r>
                        <a:rPr lang="mn-MN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I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201</a:t>
                      </a:r>
                      <a:r>
                        <a:rPr lang="mn-MN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7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I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81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Бүгд 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3984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751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mn-MN" sz="12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819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mn-MN" sz="12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3676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mn-MN" sz="1200" b="1" i="0" u="none" strike="noStrike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3126</a:t>
                      </a:r>
                      <a:endParaRPr lang="en-US" sz="1200" b="1" i="0" u="none" strike="noStrike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343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Адуу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156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118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mn-MN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165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mn-MN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264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mn-MN" sz="1200" b="1" i="0" u="none" strike="noStrike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463</a:t>
                      </a:r>
                      <a:endParaRPr lang="en-US" sz="1200" b="1" i="0" u="none" strike="noStrike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81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Үхэр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316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mn-MN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131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mn-MN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324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mn-MN" sz="1200" b="1" i="0" u="none" strike="noStrike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300</a:t>
                      </a:r>
                      <a:endParaRPr lang="en-US" sz="1200" b="1" i="0" u="none" strike="noStrike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76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Тэмээ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mn-MN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mn-MN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mn-MN" sz="1200" b="1" i="0" u="none" strike="noStrike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lang="en-US" sz="1200" b="1" i="0" u="none" strike="noStrike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81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Хонь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1550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300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mn-MN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278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mn-MN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1495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mn-MN" sz="1200" b="1" i="0" u="none" strike="noStrike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1248</a:t>
                      </a:r>
                      <a:endParaRPr lang="en-US" sz="1200" b="1" i="0" u="none" strike="noStrike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Ямаа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1962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261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mn-MN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245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mn-MN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1593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mn-MN" sz="1200" b="1" i="0" u="none" strike="noStrike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1115</a:t>
                      </a:r>
                      <a:endParaRPr lang="en-US" sz="1200" b="1" i="0" u="none" strike="noStrike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486397" y="1127125"/>
            <a:ext cx="3808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1200" b="1" dirty="0" err="1">
                <a:latin typeface="Arial" panose="020B0604020202020204" pitchFamily="34" charset="0"/>
              </a:rPr>
              <a:t>Зүй</a:t>
            </a:r>
            <a:r>
              <a:rPr lang="en-US" altLang="en-US" sz="1200" b="1" dirty="0">
                <a:latin typeface="Arial" panose="020B0604020202020204" pitchFamily="34" charset="0"/>
              </a:rPr>
              <a:t> </a:t>
            </a:r>
            <a:r>
              <a:rPr lang="en-US" altLang="en-US" sz="1200" b="1" dirty="0" err="1">
                <a:latin typeface="Arial" panose="020B0604020202020204" pitchFamily="34" charset="0"/>
              </a:rPr>
              <a:t>бусаар</a:t>
            </a:r>
            <a:r>
              <a:rPr lang="en-US" altLang="en-US" sz="1200" b="1" dirty="0">
                <a:latin typeface="Arial" panose="020B0604020202020204" pitchFamily="34" charset="0"/>
              </a:rPr>
              <a:t> </a:t>
            </a:r>
            <a:r>
              <a:rPr lang="en-US" altLang="en-US" sz="1200" b="1" dirty="0" err="1">
                <a:latin typeface="Arial" panose="020B0604020202020204" pitchFamily="34" charset="0"/>
              </a:rPr>
              <a:t>хорогдсон</a:t>
            </a:r>
            <a:r>
              <a:rPr lang="en-US" altLang="en-US" sz="1200" b="1" dirty="0">
                <a:latin typeface="Arial" panose="020B0604020202020204" pitchFamily="34" charset="0"/>
              </a:rPr>
              <a:t> </a:t>
            </a:r>
            <a:r>
              <a:rPr lang="en-US" altLang="en-US" sz="1200" b="1" dirty="0" err="1">
                <a:latin typeface="Arial" panose="020B0604020202020204" pitchFamily="34" charset="0"/>
              </a:rPr>
              <a:t>том</a:t>
            </a:r>
            <a:r>
              <a:rPr lang="en-US" altLang="en-US" sz="1200" b="1" dirty="0">
                <a:latin typeface="Arial" panose="020B0604020202020204" pitchFamily="34" charset="0"/>
              </a:rPr>
              <a:t> </a:t>
            </a:r>
            <a:r>
              <a:rPr lang="en-US" altLang="en-US" sz="1200" b="1" dirty="0" err="1">
                <a:latin typeface="Arial" panose="020B0604020202020204" pitchFamily="34" charset="0"/>
              </a:rPr>
              <a:t>мал</a:t>
            </a:r>
            <a:r>
              <a:rPr lang="en-US" altLang="en-US" sz="1200" b="1" dirty="0">
                <a:latin typeface="Arial" panose="020B0604020202020204" pitchFamily="34" charset="0"/>
              </a:rPr>
              <a:t>, </a:t>
            </a:r>
            <a:r>
              <a:rPr lang="mn-MN" altLang="en-US" sz="1200" b="1" dirty="0">
                <a:latin typeface="Arial" panose="020B0604020202020204" pitchFamily="34" charset="0"/>
              </a:rPr>
              <a:t>сумаар, </a:t>
            </a:r>
            <a:r>
              <a:rPr lang="en-US" altLang="en-US" sz="1200" b="1" dirty="0">
                <a:latin typeface="Arial" panose="020B0604020202020204" pitchFamily="34" charset="0"/>
              </a:rPr>
              <a:t> </a:t>
            </a:r>
            <a:r>
              <a:rPr lang="ru-RU" altLang="en-US" sz="1200" b="1" dirty="0">
                <a:latin typeface="Arial" panose="020B0604020202020204" pitchFamily="34" charset="0"/>
              </a:rPr>
              <a:t>201</a:t>
            </a:r>
            <a:r>
              <a:rPr lang="mn-MN" altLang="en-US" sz="1200" b="1" dirty="0">
                <a:latin typeface="Arial" panose="020B0604020202020204" pitchFamily="34" charset="0"/>
              </a:rPr>
              <a:t>7 оны 1 дүгээр сард</a:t>
            </a:r>
            <a:r>
              <a:rPr lang="en-US" altLang="en-US" sz="1200" b="1" dirty="0">
                <a:latin typeface="Arial" panose="020B0604020202020204" pitchFamily="34" charset="0"/>
              </a:rPr>
              <a:t>, </a:t>
            </a:r>
            <a:r>
              <a:rPr lang="mn-MN" altLang="en-US" sz="1200" b="1" dirty="0">
                <a:latin typeface="Arial" panose="020B0604020202020204" pitchFamily="34" charset="0"/>
              </a:rPr>
              <a:t>толгой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2875036389"/>
              </p:ext>
            </p:extLst>
          </p:nvPr>
        </p:nvGraphicFramePr>
        <p:xfrm>
          <a:off x="1486397" y="1849437"/>
          <a:ext cx="3808413" cy="472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086659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7432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1600200" y="3810000"/>
            <a:ext cx="95250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505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0"/>
          <p:cNvSpPr txBox="1">
            <a:spLocks noChangeArrowheads="1"/>
          </p:cNvSpPr>
          <p:nvPr/>
        </p:nvSpPr>
        <p:spPr bwMode="auto">
          <a:xfrm>
            <a:off x="2923863" y="974124"/>
            <a:ext cx="5742342" cy="409575"/>
          </a:xfrm>
          <a:prstGeom prst="rect">
            <a:avLst/>
          </a:prstGeom>
          <a:noFill/>
          <a:ln>
            <a:noFill/>
          </a:ln>
          <a:extLst/>
        </p:spPr>
        <p:txBody>
          <a:bodyPr lIns="27432" tIns="18288" rIns="27432" bIns="18288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mn-MN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АЖ ҮЙЛДВЭРИЙН САЛБАРЫН ҮЙЛДВЭРЛЭЛТ, БОРЛУУЛАЛТ 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сараар, сая.төгрөг </a:t>
            </a:r>
            <a:endParaRPr lang="en-US" sz="1400" dirty="0">
              <a:solidFill>
                <a:srgbClr val="000000"/>
              </a:solidFill>
              <a:latin typeface="Arial Mon" panose="020B0500000000000000" pitchFamily="34" charset="0"/>
            </a:endParaRPr>
          </a:p>
        </p:txBody>
      </p:sp>
      <p:sp>
        <p:nvSpPr>
          <p:cNvPr id="9" name="Text Box 50">
            <a:extLst/>
          </p:cNvPr>
          <p:cNvSpPr txBox="1">
            <a:spLocks noChangeArrowheads="1"/>
          </p:cNvSpPr>
          <p:nvPr/>
        </p:nvSpPr>
        <p:spPr bwMode="auto">
          <a:xfrm>
            <a:off x="3276600" y="3810000"/>
            <a:ext cx="5943600" cy="65087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  <p:txBody>
          <a:bodyPr lIns="27432" tIns="18288" rIns="27432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mn-MN" sz="1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 ҮЙЛДВЭРИЙН САЛБАРЫН НИЙТ БОРЛУУЛАЛТ,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сараар , сая.төгрөг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Аж үйлдвэр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590800" y="4670425"/>
          <a:ext cx="7924800" cy="17153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6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3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Он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Нийт</a:t>
                      </a:r>
                      <a:r>
                        <a:rPr lang="mn-MN" sz="1200" u="none" strike="noStrike" baseline="0" noProof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дүн</a:t>
                      </a:r>
                      <a:endParaRPr lang="mn-MN" sz="1200" b="1" i="0" u="none" strike="noStrike" noProof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Уул уурхай, олборлох</a:t>
                      </a:r>
                      <a:r>
                        <a:rPr lang="mn-MN" sz="1200" u="none" strike="noStrike" baseline="0" noProof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аж үйлдвэр</a:t>
                      </a:r>
                      <a:endParaRPr lang="mn-MN" sz="1200" b="0" i="0" u="none" strike="noStrike" noProof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Боловсруулах аж үйлдвэр</a:t>
                      </a:r>
                      <a:endParaRPr lang="mn-MN" sz="1200" b="0" i="0" u="none" strike="noStrike" noProof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Цахилгаан, дулааны</a:t>
                      </a:r>
                      <a:r>
                        <a:rPr lang="mn-MN" sz="1200" u="none" strike="noStrike" baseline="0" noProof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эрчим хүч үйлдвэрлэл, усан хангамж</a:t>
                      </a:r>
                      <a:endParaRPr lang="mn-MN" sz="1200" b="0" i="0" u="none" strike="noStrike" noProof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526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noProof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mn-MN" sz="1200" b="0" i="0" u="none" strike="noStrike" noProof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582561.1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74356.8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129107.2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379097.1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noProof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mn-MN" sz="1200" b="0" i="0" u="none" strike="noStrike" noProof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998158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78760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515473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403925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noProof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mn-MN" sz="1200" b="0" i="0" u="none" strike="noStrike" noProof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1227873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65524.8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748793.2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413555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noProof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mn-MN" sz="1200" b="0" i="0" u="none" strike="noStrike" noProof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974331.5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19773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541003.5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413555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2107084" y="1241856"/>
          <a:ext cx="8865716" cy="2448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94483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2689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7432" cy="6858000"/>
          </a:xfrm>
          <a:prstGeom prst="rect">
            <a:avLst/>
          </a:prstGeom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НИЙГЭМ, ЭДИЙН ЗАСГИЙН БАЙДАЛ - Үндсэн үзүүлэлт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74631"/>
              </p:ext>
            </p:extLst>
          </p:nvPr>
        </p:nvGraphicFramePr>
        <p:xfrm>
          <a:off x="1143000" y="990600"/>
          <a:ext cx="10896599" cy="3709430"/>
        </p:xfrm>
        <a:graphic>
          <a:graphicData uri="http://schemas.openxmlformats.org/drawingml/2006/table">
            <a:tbl>
              <a:tblPr/>
              <a:tblGrid>
                <a:gridCol w="3486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1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4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99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02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41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02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latin typeface="Arial"/>
                        </a:rPr>
                        <a:t>Үзүүлэлтүүд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latin typeface="Arial"/>
                        </a:rPr>
                        <a:t>Хэмжих нэгж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2014</a:t>
                      </a:r>
                      <a:r>
                        <a:rPr lang="en-US" sz="1400" b="0" i="0" u="none" strike="noStrike" baseline="0" dirty="0">
                          <a:latin typeface="Arial"/>
                        </a:rPr>
                        <a:t> </a:t>
                      </a:r>
                      <a:r>
                        <a:rPr lang="en-US" sz="1400" b="0" i="0" u="none" strike="noStrike" dirty="0">
                          <a:latin typeface="Arial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2015</a:t>
                      </a:r>
                      <a:r>
                        <a:rPr lang="en-US" sz="1400" b="0" i="0" u="none" strike="noStrike" baseline="0" dirty="0">
                          <a:latin typeface="Arial"/>
                        </a:rPr>
                        <a:t> </a:t>
                      </a:r>
                      <a:r>
                        <a:rPr lang="en-US" sz="1400" b="0" i="0" u="none" strike="noStrike" dirty="0">
                          <a:latin typeface="Arial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2016</a:t>
                      </a:r>
                      <a:r>
                        <a:rPr lang="en-US" sz="1400" b="0" i="0" u="none" strike="noStrike" baseline="0" dirty="0">
                          <a:latin typeface="Arial"/>
                        </a:rPr>
                        <a:t> </a:t>
                      </a:r>
                      <a:r>
                        <a:rPr lang="en-US" sz="1400" b="0" i="0" u="none" strike="noStrike" dirty="0">
                          <a:latin typeface="Arial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2017</a:t>
                      </a:r>
                      <a:r>
                        <a:rPr lang="en-US" sz="1400" b="0" i="0" u="none" strike="noStrike" baseline="0" dirty="0">
                          <a:latin typeface="Arial"/>
                        </a:rPr>
                        <a:t> </a:t>
                      </a:r>
                      <a:r>
                        <a:rPr lang="en-US" sz="1400" b="0" i="0" u="none" strike="noStrike" dirty="0">
                          <a:latin typeface="Arial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Arial"/>
                        </a:rPr>
                        <a:t> </a:t>
                      </a:r>
                      <a:r>
                        <a:rPr lang="mn-MN" sz="1400" b="0" i="0" u="none" strike="noStrike" dirty="0">
                          <a:latin typeface="Arial"/>
                        </a:rPr>
                        <a:t>     </a:t>
                      </a:r>
                      <a:r>
                        <a:rPr lang="en-US" sz="1400" b="0" i="0" u="none" strike="noStrike" dirty="0">
                          <a:latin typeface="Arial"/>
                        </a:rPr>
                        <a:t>2017</a:t>
                      </a:r>
                      <a:r>
                        <a:rPr lang="en-US" sz="1400" b="0" i="0" u="none" strike="noStrike" baseline="0" dirty="0">
                          <a:latin typeface="Arial"/>
                        </a:rPr>
                        <a:t> </a:t>
                      </a:r>
                      <a:r>
                        <a:rPr lang="en-US" sz="1400" b="0" i="0" u="none" strike="noStrike" dirty="0">
                          <a:latin typeface="Arial"/>
                        </a:rPr>
                        <a:t>I</a:t>
                      </a:r>
                      <a:br>
                        <a:rPr lang="en-US" sz="1400" b="0" i="0" u="none" strike="noStrike" dirty="0">
                          <a:latin typeface="Arial"/>
                        </a:rPr>
                      </a:br>
                      <a:r>
                        <a:rPr lang="en-US" sz="1400" b="0" i="0" u="none" strike="noStrike" dirty="0">
                          <a:latin typeface="Arial"/>
                        </a:rPr>
                        <a:t> </a:t>
                      </a:r>
                      <a:r>
                        <a:rPr lang="mn-MN" sz="1400" b="0" i="0" u="none" strike="noStrike" dirty="0">
                          <a:latin typeface="Arial"/>
                        </a:rPr>
                        <a:t>     </a:t>
                      </a:r>
                      <a:r>
                        <a:rPr lang="en-US" sz="1400" b="0" i="0" u="none" strike="noStrike" dirty="0">
                          <a:latin typeface="Arial"/>
                        </a:rPr>
                        <a:t>2016</a:t>
                      </a:r>
                      <a:r>
                        <a:rPr lang="en-US" sz="1400" b="0" i="0" u="none" strike="noStrike" baseline="0" dirty="0">
                          <a:latin typeface="Arial"/>
                        </a:rPr>
                        <a:t> </a:t>
                      </a:r>
                      <a:r>
                        <a:rPr lang="en-US" sz="1400" b="0" i="0" u="none" strike="noStrike" dirty="0">
                          <a:latin typeface="Arial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3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ХҮН АМ, НИЙГМИЙН СТАТИСТИКИЙН ҮЗҮҮЛЭЛТҮҮД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400" b="0" i="0" u="none" strike="noStrike" dirty="0">
                          <a:latin typeface="Arial"/>
                        </a:rPr>
                        <a:t>Төрсөн хүүхэд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хүн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90.5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b="0" i="0" u="none" strike="noStrike" dirty="0">
                          <a:latin typeface="Arial"/>
                        </a:rPr>
                        <a:t>Амаржсан эх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latin typeface="Arial"/>
                        </a:rPr>
                        <a:t>хүн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Arial"/>
                        </a:rPr>
                        <a:t>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400" b="0" i="0" u="none" strike="noStrike" dirty="0">
                          <a:latin typeface="Arial"/>
                        </a:rPr>
                        <a:t>90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400" b="0" i="0" u="none" strike="noStrike" dirty="0">
                          <a:latin typeface="Arial"/>
                        </a:rPr>
                        <a:t>73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400" b="0" i="0" u="none" strike="noStrike" dirty="0">
                          <a:latin typeface="Arial"/>
                        </a:rPr>
                        <a:t>65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b="0" i="0" u="none" strike="noStrike" dirty="0">
                          <a:latin typeface="Arial"/>
                        </a:rPr>
                        <a:t>1000 хүн амд ногдох төрөлт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latin typeface="Arial"/>
                        </a:rPr>
                        <a:t>хүн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Arial"/>
                        </a:rPr>
                        <a:t>1000 хүн амд ногдох нас баралт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latin typeface="Arial"/>
                        </a:rPr>
                        <a:t>хүн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793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b="0" i="0" u="none" strike="noStrike" dirty="0">
                          <a:latin typeface="Arial"/>
                        </a:rPr>
                        <a:t>Бүртгэлтэй ажилгүй иргэд,12 дугаар сарын эцэст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latin typeface="Arial"/>
                        </a:rPr>
                        <a:t>хүн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Arial"/>
                        </a:rPr>
                        <a:t>766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Arial"/>
                        </a:rPr>
                        <a:t>843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Arial"/>
                        </a:rPr>
                        <a:t>573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Arial"/>
                        </a:rPr>
                        <a:t>1261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220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b="0" i="0" u="none" strike="noStrike" dirty="0">
                          <a:latin typeface="Arial"/>
                        </a:rPr>
                        <a:t>Халдварт өвчнөөр өвчлөгчид         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latin typeface="Arial"/>
                        </a:rPr>
                        <a:t>хүн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Arial"/>
                        </a:rPr>
                        <a:t>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Arial"/>
                        </a:rPr>
                        <a:t>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Arial"/>
                        </a:rPr>
                        <a:t>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Arial"/>
                        </a:rPr>
                        <a:t>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Arial"/>
                        </a:rPr>
                        <a:t>118.3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Бүртгэгдсэн гэмт хэрэг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latin typeface="Arial"/>
                        </a:rPr>
                        <a:t>тохиолдлын тоо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Arial"/>
                        </a:rPr>
                        <a:t>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Arial"/>
                        </a:rPr>
                        <a:t>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Arial"/>
                        </a:rPr>
                        <a:t>125.0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0617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7432" cy="6858000"/>
          </a:xfrm>
          <a:prstGeom prst="rect">
            <a:avLst/>
          </a:prstGeom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НИЙГЭМ, ЭДИЙН ЗАСГИЙН БАЙДАЛ - Үндсэн үзүүлэлт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926915"/>
              </p:ext>
            </p:extLst>
          </p:nvPr>
        </p:nvGraphicFramePr>
        <p:xfrm>
          <a:off x="1243913" y="784194"/>
          <a:ext cx="10503242" cy="5351441"/>
        </p:xfrm>
        <a:graphic>
          <a:graphicData uri="http://schemas.openxmlformats.org/drawingml/2006/table">
            <a:tbl>
              <a:tblPr/>
              <a:tblGrid>
                <a:gridCol w="3546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0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4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9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84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65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83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1834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>
                          <a:latin typeface="Arial"/>
                        </a:rPr>
                        <a:t>Үзүүлэлтүүд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>
                          <a:latin typeface="Arial"/>
                        </a:rPr>
                        <a:t>Хэмжих нэгж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Arial"/>
                        </a:rPr>
                        <a:t>201</a:t>
                      </a:r>
                      <a:r>
                        <a:rPr lang="mn-MN" sz="1200" b="0" i="0" u="none" strike="noStrike" dirty="0">
                          <a:latin typeface="Arial"/>
                        </a:rPr>
                        <a:t>3</a:t>
                      </a:r>
                      <a:r>
                        <a:rPr lang="en-US" sz="1200" b="0" i="0" u="none" strike="noStrike" baseline="0" dirty="0">
                          <a:latin typeface="Arial"/>
                        </a:rPr>
                        <a:t> 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Arial"/>
                        </a:rPr>
                        <a:t>201</a:t>
                      </a:r>
                      <a:r>
                        <a:rPr lang="mn-MN" sz="1200" b="0" i="0" u="none" strike="noStrike" dirty="0">
                          <a:latin typeface="Arial"/>
                        </a:rPr>
                        <a:t>4</a:t>
                      </a:r>
                      <a:r>
                        <a:rPr lang="en-US" sz="1200" b="0" i="0" u="none" strike="noStrike" baseline="0" dirty="0">
                          <a:latin typeface="Arial"/>
                        </a:rPr>
                        <a:t> 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Arial"/>
                        </a:rPr>
                        <a:t>201</a:t>
                      </a:r>
                      <a:r>
                        <a:rPr lang="mn-MN" sz="1200" b="0" i="0" u="none" strike="noStrike" dirty="0">
                          <a:latin typeface="Arial"/>
                        </a:rPr>
                        <a:t>5</a:t>
                      </a:r>
                      <a:r>
                        <a:rPr lang="en-US" sz="1200" b="0" i="0" u="none" strike="noStrike" baseline="0" dirty="0">
                          <a:latin typeface="Arial"/>
                        </a:rPr>
                        <a:t> 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Arial"/>
                        </a:rPr>
                        <a:t>201</a:t>
                      </a:r>
                      <a:r>
                        <a:rPr lang="mn-MN" sz="1200" b="0" i="0" u="none" strike="noStrike" dirty="0">
                          <a:latin typeface="Arial"/>
                        </a:rPr>
                        <a:t>6</a:t>
                      </a:r>
                      <a:r>
                        <a:rPr lang="en-US" sz="1200" b="0" i="0" u="none" strike="noStrike" baseline="0" dirty="0">
                          <a:latin typeface="Arial"/>
                        </a:rPr>
                        <a:t> 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Arial"/>
                        </a:rPr>
                        <a:t> </a:t>
                      </a:r>
                      <a:r>
                        <a:rPr lang="mn-MN" sz="1200" b="0" i="0" u="none" strike="noStrike" dirty="0">
                          <a:latin typeface="Arial"/>
                        </a:rPr>
                        <a:t>       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201</a:t>
                      </a:r>
                      <a:r>
                        <a:rPr lang="mn-MN" sz="1200" b="0" i="0" u="none" strike="noStrike" dirty="0">
                          <a:latin typeface="Arial"/>
                        </a:rPr>
                        <a:t>6</a:t>
                      </a:r>
                      <a:r>
                        <a:rPr lang="en-US" sz="1200" b="0" i="0" u="none" strike="noStrike" baseline="0" dirty="0">
                          <a:latin typeface="Arial"/>
                        </a:rPr>
                        <a:t> </a:t>
                      </a:r>
                      <a:br>
                        <a:rPr lang="en-US" sz="1200" b="0" i="0" u="none" strike="noStrike" dirty="0">
                          <a:latin typeface="Arial"/>
                        </a:rPr>
                      </a:br>
                      <a:r>
                        <a:rPr lang="en-US" sz="1200" b="0" i="0" u="none" strike="noStrike" dirty="0">
                          <a:latin typeface="Arial"/>
                        </a:rPr>
                        <a:t> </a:t>
                      </a:r>
                      <a:r>
                        <a:rPr lang="mn-MN" sz="1200" b="0" i="0" u="none" strike="noStrike" dirty="0">
                          <a:latin typeface="Arial"/>
                        </a:rPr>
                        <a:t>       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201</a:t>
                      </a:r>
                      <a:r>
                        <a:rPr lang="mn-MN" sz="1200" b="0" i="0" u="none" strike="noStrike" dirty="0">
                          <a:latin typeface="Arial"/>
                        </a:rPr>
                        <a:t>5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23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mn-MN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ЭДИЙН ЗАСГИЙН СТАТИСТИКИЙН ҮЗҮҮЛЭЛТҮҮД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917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latin typeface="Arial"/>
                        </a:rPr>
                        <a:t>Нийт мал, оны эцэст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>
                          <a:latin typeface="Arial"/>
                        </a:rPr>
                        <a:t>мянган толгой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2757.2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3132.8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3223.8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3485.6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108.1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917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latin typeface="Arial"/>
                        </a:rPr>
                        <a:t>Бойжуулсан төл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>
                          <a:latin typeface="Arial"/>
                        </a:rPr>
                        <a:t>мянган толгой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991.1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1122.9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1108.0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1190.7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107.5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9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Arial"/>
                        </a:rPr>
                        <a:t>Зүй бусаар хорогдсон том мал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>
                          <a:latin typeface="Arial"/>
                        </a:rPr>
                        <a:t>мянган толгой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37.0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16.3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72.5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58.2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80.3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917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latin typeface="Arial"/>
                        </a:rPr>
                        <a:t>Тариалсан талбай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>
                          <a:latin typeface="Arial"/>
                        </a:rPr>
                        <a:t>га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33360.1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37199.6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41120.3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42125.8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102.4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917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latin typeface="Arial"/>
                        </a:rPr>
                        <a:t>     -Үр тариа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>
                          <a:latin typeface="Arial"/>
                        </a:rPr>
                        <a:t>га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27956.9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32295.0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37713.4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37651.8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99.8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917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latin typeface="Arial"/>
                        </a:rPr>
                        <a:t>     -Төмс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>
                          <a:latin typeface="Arial"/>
                        </a:rPr>
                        <a:t>га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748.2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646.3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497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518.5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104.3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591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i="0" u="none" strike="noStrike">
                          <a:latin typeface="Arial"/>
                        </a:rPr>
                        <a:t>     -Хүнсний ногоо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>
                          <a:latin typeface="Arial"/>
                        </a:rPr>
                        <a:t>га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latin typeface="Arial"/>
                        </a:rPr>
                        <a:t>231.5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latin typeface="Arial"/>
                        </a:rPr>
                        <a:t>325.3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latin typeface="Arial"/>
                        </a:rPr>
                        <a:t>268.9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262.9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97.7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5917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latin typeface="Arial"/>
                        </a:rPr>
                        <a:t>Хураасан ургац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56449.3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60548.7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37309.2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62512.9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167.5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5917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latin typeface="Arial"/>
                        </a:rPr>
                        <a:t>     -Үр тариа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>
                          <a:latin typeface="Arial"/>
                        </a:rPr>
                        <a:t>тонн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40746.4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47677.3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28961.2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53710.4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185.4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5917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latin typeface="Arial"/>
                        </a:rPr>
                        <a:t>     -Төмс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>
                          <a:latin typeface="Arial"/>
                        </a:rPr>
                        <a:t>тонн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8484.8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7164.2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5124.9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4990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97.3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591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i="0" u="none" strike="noStrike">
                          <a:latin typeface="Arial"/>
                        </a:rPr>
                        <a:t>     -Хүнсний ногоо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>
                          <a:latin typeface="Arial"/>
                        </a:rPr>
                        <a:t>тонн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latin typeface="Arial"/>
                        </a:rPr>
                        <a:t>4166.2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latin typeface="Arial"/>
                        </a:rPr>
                        <a:t>3576.8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latin typeface="Arial"/>
                        </a:rPr>
                        <a:t>2126.6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1726.7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81.1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5684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latin typeface="Arial"/>
                        </a:rPr>
                        <a:t>Аж үйлдвэрийн салбарын нийт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>
                          <a:latin typeface="Arial"/>
                        </a:rPr>
                        <a:t>мян. төгрөг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4687.9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16558.8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8781.4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5711.5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65.0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282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latin typeface="Arial"/>
                        </a:rPr>
                        <a:t>Үүнээс: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1" u="none" strike="noStrike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0762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latin typeface="Arial"/>
                        </a:rPr>
                        <a:t>     -Уул уурхай, олборлох аж үйлдвэр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>
                          <a:latin typeface="Arial"/>
                        </a:rPr>
                        <a:t>мян.төгрөг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3201.3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9384.8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738.0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269.7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0087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latin typeface="Arial"/>
                        </a:rPr>
                        <a:t>     -Боловсруулах аж үйлдвэр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>
                          <a:latin typeface="Arial"/>
                        </a:rPr>
                        <a:t>мян.төгрөг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1486.6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5692.9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5942.5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3650.5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61.4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1834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i="0" u="none" strike="noStrike">
                          <a:latin typeface="Arial"/>
                        </a:rPr>
                        <a:t>     -Цахилгаан, дулааны эрчим хүч үйлдвэрлэл, усан хангамж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>
                          <a:latin typeface="Arial"/>
                        </a:rPr>
                        <a:t>мян.төгрөг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1522.8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1481.1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2100.8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1791.2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85.3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88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latin typeface="Arial"/>
                        </a:rPr>
                        <a:t>Барилга угсралт, их засварын ажил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>
                          <a:latin typeface="Arial"/>
                        </a:rPr>
                        <a:t>сая. төгрөг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6120.9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12393.3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13344.9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200" b="0" i="0" u="none" strike="noStrike" dirty="0">
                          <a:latin typeface="Arial"/>
                        </a:rPr>
                        <a:t>86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3</a:t>
                      </a:r>
                      <a:r>
                        <a:rPr lang="mn-MN" sz="1200" b="0" i="0" u="none" strike="noStrike" dirty="0">
                          <a:latin typeface="Arial"/>
                        </a:rPr>
                        <a:t>9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64.7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887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latin typeface="Arial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200" b="0" i="0" u="none" strike="noStrike" dirty="0">
                          <a:latin typeface="Arial"/>
                        </a:rPr>
                        <a:t>Үйл ажиллагаа явуулж буй ААНБ</a:t>
                      </a:r>
                    </a:p>
                    <a:p>
                      <a:pPr algn="l" fontAlgn="ctr"/>
                      <a:endParaRPr lang="mn-MN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>
                          <a:latin typeface="Arial"/>
                        </a:rPr>
                        <a:t>тоо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767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961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984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1016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103.2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88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 baseline="30000" dirty="0">
                          <a:latin typeface="Arial Mon" panose="020B0500000000000000" pitchFamily="34" charset="0"/>
                        </a:rPr>
                        <a:t>*</a:t>
                      </a:r>
                      <a:r>
                        <a:rPr lang="en-US" sz="1200" b="0" i="1" u="none" strike="noStrike" dirty="0">
                          <a:latin typeface="Arial Mon" panose="020B0500000000000000" pitchFamily="34" charset="0"/>
                        </a:rPr>
                        <a:t> </a:t>
                      </a:r>
                      <a:r>
                        <a:rPr lang="en-US" sz="1200" b="0" i="1" u="none" strike="noStrike" dirty="0" err="1">
                          <a:latin typeface="Arial Mon" panose="020B0500000000000000" pitchFamily="34" charset="0"/>
                        </a:rPr>
                        <a:t>Óðüä÷èëñàí</a:t>
                      </a:r>
                      <a:r>
                        <a:rPr lang="en-US" sz="1200" b="0" i="1" u="none" strike="noStrike" dirty="0">
                          <a:latin typeface="Arial Mon" panose="020B0500000000000000" pitchFamily="34" charset="0"/>
                        </a:rPr>
                        <a:t> </a:t>
                      </a:r>
                      <a:r>
                        <a:rPr lang="en-US" sz="1200" b="0" i="1" u="none" strike="noStrike" dirty="0" err="1">
                          <a:latin typeface="Arial Mon" panose="020B0500000000000000" pitchFamily="34" charset="0"/>
                        </a:rPr>
                        <a:t>ã¿éöýòãýë</a:t>
                      </a:r>
                      <a:endParaRPr lang="en-US" sz="1200" b="0" i="1" u="none" strike="noStrike" dirty="0">
                        <a:latin typeface="Arial Mon" panose="020B0500000000000000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488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 baseline="30000" dirty="0">
                          <a:latin typeface="Arial Mon" panose="020B0500000000000000" pitchFamily="34" charset="0"/>
                        </a:rPr>
                        <a:t>**</a:t>
                      </a:r>
                      <a:r>
                        <a:rPr lang="en-US" sz="1200" b="0" i="1" u="none" strike="noStrike" dirty="0">
                          <a:latin typeface="Arial Mon" panose="020B0500000000000000" pitchFamily="34" charset="0"/>
                        </a:rPr>
                        <a:t> </a:t>
                      </a:r>
                      <a:r>
                        <a:rPr lang="en-US" sz="1200" b="0" i="1" u="none" strike="noStrike" dirty="0" err="1">
                          <a:latin typeface="Arial Mon" panose="020B0500000000000000" pitchFamily="34" charset="0"/>
                        </a:rPr>
                        <a:t>Äàõèí</a:t>
                      </a:r>
                      <a:r>
                        <a:rPr lang="en-US" sz="1200" b="0" i="1" u="none" strike="noStrike" dirty="0">
                          <a:latin typeface="Arial Mon" panose="020B0500000000000000" pitchFamily="34" charset="0"/>
                        </a:rPr>
                        <a:t> </a:t>
                      </a:r>
                      <a:r>
                        <a:rPr lang="en-US" sz="1200" b="0" i="1" u="none" strike="noStrike" dirty="0" err="1">
                          <a:latin typeface="Arial Mon" panose="020B0500000000000000" pitchFamily="34" charset="0"/>
                        </a:rPr>
                        <a:t>èõ</a:t>
                      </a:r>
                      <a:endParaRPr lang="en-US" sz="1200" b="0" i="1" u="none" strike="noStrike" dirty="0">
                        <a:latin typeface="Arial Mon" panose="020B0500000000000000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901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7432" cy="6858000"/>
          </a:xfrm>
          <a:prstGeom prst="rect">
            <a:avLst/>
          </a:prstGeom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Хөдөлмөр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752600" y="17192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  XII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752600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  XII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706563" y="42338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  XII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1068387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>
            <a:off x="6172200" y="1068387"/>
            <a:ext cx="0" cy="5789613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6808787" y="1062335"/>
            <a:ext cx="4468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БҮРТГЭЛТЭЙ АЖИЛГҮЙ ИРГЭД</a:t>
            </a:r>
            <a:r>
              <a:rPr lang="en-US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боловсролын түвшнээр</a:t>
            </a:r>
            <a:r>
              <a:rPr lang="en-US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2017 оны </a:t>
            </a:r>
            <a:r>
              <a:rPr lang="en-US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дүгээр сарын эцэст</a:t>
            </a:r>
            <a:r>
              <a:rPr lang="en-US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хувиар</a:t>
            </a:r>
            <a:endParaRPr lang="en-US" alt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2971800" y="5257800"/>
            <a:ext cx="21748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Улсын хэмжээнд бүртгэлтэй ажилгүй иргэдийн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57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хувийг 15-34 насны залуучууд эзэлж байна.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1905000" y="18716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  XII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1905000" y="23288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  XII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1858963" y="43862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  XII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3124200" y="5410200"/>
            <a:ext cx="21748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Улсын хэмжээнд бүртгэлтэй ажилгүй иргэдийн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57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хувийг 15-34 насны залуучууд эзэлж байна.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2057400" y="20240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  XII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2057400" y="24812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  XII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2011363" y="45386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  XII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5113" y="1524000"/>
            <a:ext cx="4038600" cy="515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3059113" y="5105400"/>
            <a:ext cx="21748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Аймгийн хэмжээнд бүртгэлтэй ажилгүй иргэдийн 44.0 хувийг 15-34 насны залуучууд эзэлж байна.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13"/>
          <p:cNvSpPr>
            <a:spLocks noChangeArrowheads="1"/>
          </p:cNvSpPr>
          <p:nvPr/>
        </p:nvSpPr>
        <p:spPr bwMode="auto">
          <a:xfrm>
            <a:off x="4583113" y="1600200"/>
            <a:ext cx="1370012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2400" b="1" dirty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843</a:t>
            </a:r>
            <a:endParaRPr lang="en-US" altLang="en-US" sz="24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13"/>
          <p:cNvSpPr>
            <a:spLocks noChangeArrowheads="1"/>
          </p:cNvSpPr>
          <p:nvPr/>
        </p:nvSpPr>
        <p:spPr bwMode="auto">
          <a:xfrm>
            <a:off x="4583113" y="2514600"/>
            <a:ext cx="1370013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2800" b="1" dirty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573</a:t>
            </a:r>
          </a:p>
        </p:txBody>
      </p:sp>
      <p:sp>
        <p:nvSpPr>
          <p:cNvPr id="48" name="Rectangle 13"/>
          <p:cNvSpPr>
            <a:spLocks noChangeArrowheads="1"/>
          </p:cNvSpPr>
          <p:nvPr/>
        </p:nvSpPr>
        <p:spPr bwMode="auto">
          <a:xfrm>
            <a:off x="4430713" y="3505200"/>
            <a:ext cx="16129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3200" b="1" dirty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1261</a:t>
            </a:r>
          </a:p>
        </p:txBody>
      </p:sp>
      <p:sp>
        <p:nvSpPr>
          <p:cNvPr id="49" name="Rectangle 13"/>
          <p:cNvSpPr>
            <a:spLocks noChangeArrowheads="1"/>
          </p:cNvSpPr>
          <p:nvPr/>
        </p:nvSpPr>
        <p:spPr bwMode="auto">
          <a:xfrm>
            <a:off x="1992313" y="17192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mn-MN" alt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13"/>
          <p:cNvSpPr>
            <a:spLocks noChangeArrowheads="1"/>
          </p:cNvSpPr>
          <p:nvPr/>
        </p:nvSpPr>
        <p:spPr bwMode="auto">
          <a:xfrm>
            <a:off x="1992313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mn-MN" alt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13"/>
          <p:cNvSpPr>
            <a:spLocks noChangeArrowheads="1"/>
          </p:cNvSpPr>
          <p:nvPr/>
        </p:nvSpPr>
        <p:spPr bwMode="auto">
          <a:xfrm>
            <a:off x="1946276" y="42338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mn-MN" alt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1919" y="92154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2310407" y="899319"/>
            <a:ext cx="3135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БҮРТГЭЛТЭЙ АЖИЛГҮЙ ИРГЭД</a:t>
            </a:r>
            <a:r>
              <a:rPr lang="en-US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 </a:t>
            </a:r>
            <a:endParaRPr lang="mn-MN" alt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жил бүрийн </a:t>
            </a:r>
            <a:r>
              <a:rPr lang="en-US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1-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 сарын эцэст </a:t>
            </a:r>
            <a:endParaRPr lang="en-US" alt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Char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300897"/>
              </p:ext>
            </p:extLst>
          </p:nvPr>
        </p:nvGraphicFramePr>
        <p:xfrm>
          <a:off x="6539970" y="1765692"/>
          <a:ext cx="5055659" cy="429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63833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7432" cy="6858000"/>
          </a:xfrm>
          <a:prstGeom prst="rect">
            <a:avLst/>
          </a:prstGeom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Эрүүл мэнд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400800" y="1066800"/>
            <a:ext cx="5664" cy="551519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0938" y="868363"/>
            <a:ext cx="4564062" cy="594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838200"/>
            <a:ext cx="4251134" cy="5511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417638" y="3443972"/>
            <a:ext cx="9588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2016 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819400" y="4724400"/>
            <a:ext cx="2667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n-MN" sz="1200" b="1" dirty="0">
                <a:solidFill>
                  <a:schemeClr val="bg1"/>
                </a:solidFill>
                <a:latin typeface="Arial" pitchFamily="34" charset="0"/>
              </a:rPr>
              <a:t> </a:t>
            </a:r>
          </a:p>
          <a:p>
            <a:pPr algn="just"/>
            <a:r>
              <a:rPr lang="mn-MN" sz="1200" b="1" dirty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</a:rPr>
              <a:t>7</a:t>
            </a:r>
            <a:r>
              <a:rPr lang="mn-MN" sz="1200" b="1" dirty="0">
                <a:solidFill>
                  <a:schemeClr val="bg1"/>
                </a:solidFill>
                <a:latin typeface="Arial" pitchFamily="34" charset="0"/>
              </a:rPr>
              <a:t> оны 1 дугаар сард 65 эх амаржиж,  67 хүүхэд төрүүлсэн нь өмнөх өмнөх оны мөн үеэс амаржсан эх 8 (11%)-оор,  хүүхэд 7 (9%)-ээр буурчээ. </a:t>
            </a:r>
            <a:endParaRPr lang="en-US" sz="1200" b="1" dirty="0">
              <a:solidFill>
                <a:schemeClr val="bg1"/>
              </a:solidFill>
              <a:latin typeface="Arial" pitchFamily="34" charset="0"/>
            </a:endParaRPr>
          </a:p>
          <a:p>
            <a:pPr algn="just"/>
            <a:endParaRPr lang="en-US" sz="12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762375" y="1998663"/>
            <a:ext cx="187642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2800" b="1" dirty="0">
                <a:solidFill>
                  <a:srgbClr val="00329B"/>
                </a:solidFill>
                <a:latin typeface="Arial" panose="020B0604020202020204" pitchFamily="34" charset="0"/>
              </a:rPr>
              <a:t>90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911600" y="2876550"/>
            <a:ext cx="153987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3200" b="1" dirty="0">
                <a:solidFill>
                  <a:srgbClr val="00329B"/>
                </a:solidFill>
                <a:latin typeface="Arial" panose="020B0604020202020204" pitchFamily="34" charset="0"/>
              </a:rPr>
              <a:t>73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843337" y="4002088"/>
            <a:ext cx="1612900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3600" b="1" dirty="0">
                <a:solidFill>
                  <a:srgbClr val="00329B"/>
                </a:solidFill>
                <a:latin typeface="Arial" panose="020B0604020202020204" pitchFamily="34" charset="0"/>
              </a:rPr>
              <a:t>65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9324975" y="1676400"/>
            <a:ext cx="187642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2800" b="1" dirty="0">
                <a:solidFill>
                  <a:srgbClr val="00329B"/>
                </a:solidFill>
                <a:latin typeface="Arial" panose="020B0604020202020204" pitchFamily="34" charset="0"/>
              </a:rPr>
              <a:t>90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9367837" y="2495550"/>
            <a:ext cx="187642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3200" b="1" dirty="0">
                <a:solidFill>
                  <a:srgbClr val="00329B"/>
                </a:solidFill>
                <a:latin typeface="Arial" panose="020B0604020202020204" pitchFamily="34" charset="0"/>
              </a:rPr>
              <a:t>74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9415462" y="3240088"/>
            <a:ext cx="1706563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3600" b="1" dirty="0">
                <a:solidFill>
                  <a:srgbClr val="00329B"/>
                </a:solidFill>
                <a:latin typeface="Arial" panose="020B0604020202020204" pitchFamily="34" charset="0"/>
              </a:rPr>
              <a:t>67</a:t>
            </a: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7924800" y="4660900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750"/>
              </a:spcBef>
            </a:pPr>
            <a:r>
              <a:rPr lang="mn-MN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Нялхсын эндэгдэл Булган аймагт 2017 оны 1-р сарын байдлаар гараагүй байна.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6400800" y="174625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400" b="1" dirty="0">
                <a:solidFill>
                  <a:schemeClr val="bg1"/>
                </a:solidFill>
                <a:latin typeface="Arial" pitchFamily="34" charset="0"/>
              </a:rPr>
              <a:t>5</a:t>
            </a:r>
            <a:r>
              <a:rPr lang="en-US" altLang="en-US" sz="1400" b="1" dirty="0">
                <a:solidFill>
                  <a:schemeClr val="bg1"/>
                </a:solidFill>
                <a:latin typeface="Arial" pitchFamily="34" charset="0"/>
              </a:rPr>
              <a:t> I</a:t>
            </a:r>
            <a:endParaRPr lang="mn-MN" altLang="en-US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6400800" y="217170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400" b="1" dirty="0">
                <a:solidFill>
                  <a:schemeClr val="bg1"/>
                </a:solidFill>
                <a:latin typeface="Arial" pitchFamily="34" charset="0"/>
              </a:rPr>
              <a:t>6</a:t>
            </a:r>
            <a:r>
              <a:rPr lang="en-US" altLang="en-US" sz="1400" b="1" dirty="0">
                <a:solidFill>
                  <a:schemeClr val="bg1"/>
                </a:solidFill>
                <a:latin typeface="Arial" pitchFamily="34" charset="0"/>
              </a:rPr>
              <a:t> I</a:t>
            </a:r>
            <a:endParaRPr lang="mn-MN" altLang="en-US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6400800" y="368300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400" b="1" dirty="0">
                <a:solidFill>
                  <a:schemeClr val="bg1"/>
                </a:solidFill>
                <a:latin typeface="Arial" pitchFamily="34" charset="0"/>
              </a:rPr>
              <a:t>7</a:t>
            </a:r>
            <a:r>
              <a:rPr lang="en-US" altLang="en-US" sz="1400" b="1" dirty="0">
                <a:solidFill>
                  <a:schemeClr val="bg1"/>
                </a:solidFill>
                <a:latin typeface="Arial" pitchFamily="34" charset="0"/>
              </a:rPr>
              <a:t> I</a:t>
            </a:r>
            <a:endParaRPr lang="mn-MN" altLang="en-US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1410051" y="3816006"/>
            <a:ext cx="9588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2017 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1410051" y="1754873"/>
            <a:ext cx="9588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2015 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11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7432" cy="685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219200" y="3810000"/>
            <a:ext cx="10668000" cy="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6462" y="3581400"/>
            <a:ext cx="467887" cy="42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6406705" y="1190410"/>
            <a:ext cx="15478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Эрүүл мэнд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5D3D566-FD7C-4161-825E-23ABEEC5A4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442016"/>
              </p:ext>
            </p:extLst>
          </p:nvPr>
        </p:nvGraphicFramePr>
        <p:xfrm>
          <a:off x="1219200" y="914399"/>
          <a:ext cx="4859430" cy="2718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9A6A14B-CBF9-4370-90EC-26A92CEDAD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397078"/>
              </p:ext>
            </p:extLst>
          </p:nvPr>
        </p:nvGraphicFramePr>
        <p:xfrm>
          <a:off x="1219200" y="3962401"/>
          <a:ext cx="10667999" cy="2602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4762FE9C-4A9E-49F8-BCE1-F92FA9AFDC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9543485"/>
              </p:ext>
            </p:extLst>
          </p:nvPr>
        </p:nvGraphicFramePr>
        <p:xfrm>
          <a:off x="6972424" y="914399"/>
          <a:ext cx="4738689" cy="2755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67408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743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91800" y="6172200"/>
            <a:ext cx="1295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6650" y="838200"/>
            <a:ext cx="434975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3762375" y="1524000"/>
            <a:ext cx="1876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mn-MN" altLang="en-US" sz="2800" b="1" dirty="0">
                <a:solidFill>
                  <a:srgbClr val="CC0000"/>
                </a:solidFill>
                <a:latin typeface="Arial" pitchFamily="34" charset="0"/>
              </a:rPr>
              <a:t>22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803650" y="2405062"/>
            <a:ext cx="1876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mn-MN" altLang="en-US" sz="3200" b="1" dirty="0">
                <a:solidFill>
                  <a:srgbClr val="C00000"/>
                </a:solidFill>
                <a:latin typeface="Arial" pitchFamily="34" charset="0"/>
              </a:rPr>
              <a:t>32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810000" y="3240087"/>
            <a:ext cx="1876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mn-MN" altLang="en-US" sz="3600" b="1" dirty="0">
                <a:solidFill>
                  <a:srgbClr val="C00000"/>
                </a:solidFill>
                <a:latin typeface="Arial" pitchFamily="34" charset="0"/>
              </a:rPr>
              <a:t>40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479550" y="4881448"/>
            <a:ext cx="36639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Улсын хэмжээгээр 2017 онд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 хүн эрүүлжүүлэгдэж, 2 хүн баривчлагдсан нь өмнөх оноос эрүүлжүүлэгдсэн хүн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буюу 43.3 хувиар, баривчлагдсан хүн 1  буюу 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3.3 хувиар тус тус буурсан байна.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943600" y="1047750"/>
            <a:ext cx="0" cy="558165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43600" y="3962400"/>
            <a:ext cx="57150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5989" y="3750276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Гэмт хэрэг</a:t>
            </a:r>
          </a:p>
        </p:txBody>
      </p:sp>
      <p:graphicFrame>
        <p:nvGraphicFramePr>
          <p:cNvPr id="17" name="Chart 16"/>
          <p:cNvGraphicFramePr/>
          <p:nvPr/>
        </p:nvGraphicFramePr>
        <p:xfrm>
          <a:off x="6012334" y="920578"/>
          <a:ext cx="6006671" cy="2951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1459478" y="2207954"/>
            <a:ext cx="9588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>
                <a:solidFill>
                  <a:schemeClr val="bg1"/>
                </a:solidFill>
                <a:latin typeface="Arial" pitchFamily="34" charset="0"/>
              </a:rPr>
              <a:t>6</a:t>
            </a:r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 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1562451" y="1907273"/>
            <a:ext cx="9588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2015 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533619" y="3871997"/>
            <a:ext cx="9588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>
                <a:solidFill>
                  <a:schemeClr val="bg1"/>
                </a:solidFill>
                <a:latin typeface="Arial" pitchFamily="34" charset="0"/>
              </a:rPr>
              <a:t>7</a:t>
            </a:r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 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467716" y="1705446"/>
            <a:ext cx="9588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>
                <a:solidFill>
                  <a:schemeClr val="bg1"/>
                </a:solidFill>
                <a:latin typeface="Arial" pitchFamily="34" charset="0"/>
              </a:rPr>
              <a:t>5</a:t>
            </a:r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 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graphicFrame>
        <p:nvGraphicFramePr>
          <p:cNvPr id="22" name="Chart 21"/>
          <p:cNvGraphicFramePr/>
          <p:nvPr/>
        </p:nvGraphicFramePr>
        <p:xfrm>
          <a:off x="6076691" y="4009768"/>
          <a:ext cx="5942313" cy="2638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21072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7432" cy="6858000"/>
          </a:xfrm>
          <a:prstGeom prst="rect">
            <a:avLst/>
          </a:prstGeom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Аймгийн төсөв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9D937C9-1340-43C0-9ED9-DEC8B4B0E6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4083799"/>
              </p:ext>
            </p:extLst>
          </p:nvPr>
        </p:nvGraphicFramePr>
        <p:xfrm>
          <a:off x="1136650" y="1144587"/>
          <a:ext cx="10449336" cy="5032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6469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190"/>
            <a:ext cx="12137432" cy="6858000"/>
          </a:xfrm>
          <a:prstGeom prst="rect">
            <a:avLst/>
          </a:prstGeom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Хэрэглээний үнийн индекс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992423"/>
              </p:ext>
            </p:extLst>
          </p:nvPr>
        </p:nvGraphicFramePr>
        <p:xfrm>
          <a:off x="4953000" y="1828800"/>
          <a:ext cx="6787661" cy="3023271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425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9728">
                <a:tc rowSpan="2">
                  <a:txBody>
                    <a:bodyPr/>
                    <a:lstStyle/>
                    <a:p>
                      <a:pPr marL="0" marR="0" algn="ctr" fontAlgn="b">
                        <a:lnSpc>
                          <a:spcPts val="17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b="1" kern="1200" dirty="0">
                          <a:solidFill>
                            <a:srgbClr val="00329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Бараа, үйлчилгээний бүлэг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mn-MN" sz="1200" b="1" i="0" u="none" strike="noStrike" kern="1200" noProof="0" dirty="0">
                          <a:solidFill>
                            <a:srgbClr val="00329B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Жин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mn-MN" sz="1200" b="1" i="0" u="none" strike="noStrike" kern="1200" noProof="0" dirty="0">
                          <a:solidFill>
                            <a:srgbClr val="00329B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</a:t>
                      </a:r>
                      <a:r>
                        <a:rPr lang="en-US" sz="1200" b="1" i="0" u="none" strike="noStrike" kern="1200" noProof="0" dirty="0">
                          <a:solidFill>
                            <a:srgbClr val="00329B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  <a:r>
                        <a:rPr lang="mn-MN" sz="1200" b="1" i="0" u="none" strike="noStrike" kern="1200" noProof="0" dirty="0">
                          <a:solidFill>
                            <a:srgbClr val="00329B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b="1" i="0" u="none" strike="noStrike" kern="1200" noProof="0" dirty="0">
                          <a:solidFill>
                            <a:srgbClr val="00329B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</a:t>
                      </a:r>
                      <a:endParaRPr lang="mn-MN" sz="1200" b="1" i="0" u="none" strike="noStrike" kern="1200" noProof="0" dirty="0">
                        <a:solidFill>
                          <a:srgbClr val="00329B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mn-MN" sz="1200" b="1" i="0" u="none" strike="noStrike" kern="1200" noProof="0" dirty="0">
                          <a:solidFill>
                            <a:srgbClr val="00329B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</a:t>
                      </a:r>
                      <a:r>
                        <a:rPr lang="en-US" sz="1200" b="1" i="0" u="none" strike="noStrike" kern="1200" noProof="0" dirty="0">
                          <a:solidFill>
                            <a:srgbClr val="00329B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  <a:r>
                        <a:rPr lang="mn-MN" sz="1200" b="1" i="0" u="none" strike="noStrike" kern="1200" noProof="0" dirty="0">
                          <a:solidFill>
                            <a:srgbClr val="00329B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b="1" i="0" u="none" strike="noStrike" kern="1200" noProof="0" dirty="0">
                          <a:solidFill>
                            <a:srgbClr val="00329B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</a:t>
                      </a:r>
                      <a:endParaRPr lang="mn-MN" sz="1200" b="1" i="0" u="none" strike="noStrike" kern="1200" noProof="0" dirty="0">
                        <a:solidFill>
                          <a:srgbClr val="00329B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7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endParaRPr lang="en-US" sz="12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h ForeignerLight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mn-MN" sz="1200" b="1" i="0" u="none" strike="noStrike" kern="1200" noProof="0" dirty="0">
                          <a:solidFill>
                            <a:srgbClr val="00329B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</a:t>
                      </a:r>
                      <a:r>
                        <a:rPr lang="en-US" sz="1200" b="1" i="0" u="none" strike="noStrike" kern="1200" noProof="0" dirty="0">
                          <a:solidFill>
                            <a:srgbClr val="00329B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r>
                        <a:rPr lang="mn-MN" sz="1200" b="1" i="0" u="none" strike="noStrike" kern="1200" baseline="0" noProof="0" dirty="0">
                          <a:solidFill>
                            <a:srgbClr val="00329B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b="1" i="0" u="none" strike="noStrike" kern="1200" noProof="0" dirty="0">
                          <a:solidFill>
                            <a:srgbClr val="00329B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</a:t>
                      </a:r>
                      <a:endParaRPr lang="mn-MN" sz="1200" b="1" i="0" u="none" strike="noStrike" kern="1200" noProof="0" dirty="0">
                        <a:solidFill>
                          <a:srgbClr val="00329B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mn-MN" sz="1200" b="1" i="0" u="none" strike="noStrike" kern="1200" noProof="0" dirty="0">
                          <a:solidFill>
                            <a:srgbClr val="00329B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</a:t>
                      </a:r>
                      <a:r>
                        <a:rPr lang="en-US" sz="1200" b="1" i="0" u="none" strike="noStrike" kern="1200" noProof="0" dirty="0">
                          <a:solidFill>
                            <a:srgbClr val="00329B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r>
                        <a:rPr lang="mn-MN" sz="1200" b="1" i="0" u="none" strike="noStrike" kern="1200" noProof="0" dirty="0">
                          <a:solidFill>
                            <a:srgbClr val="00329B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XI</a:t>
                      </a:r>
                      <a:r>
                        <a:rPr lang="en-US" sz="1200" b="1" i="0" u="none" strike="noStrike" kern="1200" noProof="0" dirty="0">
                          <a:solidFill>
                            <a:srgbClr val="00329B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</a:t>
                      </a:r>
                      <a:endParaRPr lang="mn-MN" sz="1200" b="1" i="0" u="none" strike="noStrike" kern="1200" noProof="0" dirty="0">
                        <a:solidFill>
                          <a:srgbClr val="00329B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214">
                <a:tc>
                  <a:txBody>
                    <a:bodyPr/>
                    <a:lstStyle/>
                    <a:p>
                      <a:pPr marL="0" marR="0" fontAlgn="b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b="1" kern="1200" dirty="0">
                          <a:solidFill>
                            <a:srgbClr val="00329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Ерөнхий индекс  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mn-MN" sz="1200" b="1" i="0" u="none" strike="noStrike" kern="1200" noProof="0" dirty="0">
                          <a:solidFill>
                            <a:srgbClr val="00329B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329B"/>
                          </a:solidFill>
                          <a:latin typeface="Arial" pitchFamily="34" charset="0"/>
                          <a:cs typeface="Arial" pitchFamily="34" charset="0"/>
                        </a:rPr>
                        <a:t>102.6</a:t>
                      </a:r>
                      <a:endParaRPr lang="en-US" sz="1200" b="0" i="0" u="none" strike="noStrike" dirty="0">
                        <a:solidFill>
                          <a:srgbClr val="00329B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329B"/>
                          </a:solidFill>
                          <a:latin typeface="Arial" pitchFamily="34" charset="0"/>
                          <a:cs typeface="Arial" pitchFamily="34" charset="0"/>
                        </a:rPr>
                        <a:t>100.6</a:t>
                      </a:r>
                      <a:endParaRPr lang="en-US" sz="1200" b="0" i="0" u="none" strike="noStrike" dirty="0">
                        <a:solidFill>
                          <a:srgbClr val="00329B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338">
                <a:tc>
                  <a:txBody>
                    <a:bodyPr/>
                    <a:lstStyle/>
                    <a:p>
                      <a:pPr marL="347345" marR="0" fontAlgn="b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Хүнсний бараа, ундаа, ус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mn-MN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29.3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107.1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102.2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338">
                <a:tc>
                  <a:txBody>
                    <a:bodyPr/>
                    <a:lstStyle/>
                    <a:p>
                      <a:pPr marL="347345" marR="0" fontAlgn="b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Согтууруулах ундаа, тамхи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mn-MN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102.7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103.5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338">
                <a:tc>
                  <a:txBody>
                    <a:bodyPr/>
                    <a:lstStyle/>
                    <a:p>
                      <a:pPr marL="347345" marR="0" fontAlgn="b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Хувцас, бөс бараа, гутал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mn-MN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16.1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104.0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100.4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338">
                <a:tc>
                  <a:txBody>
                    <a:bodyPr/>
                    <a:lstStyle/>
                    <a:p>
                      <a:pPr marL="347345" marR="0" fontAlgn="b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Орон сууц, ус, цахилгаан, түлш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mn-MN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12.3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101.2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100.8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8338">
                <a:tc>
                  <a:txBody>
                    <a:bodyPr/>
                    <a:lstStyle/>
                    <a:p>
                      <a:pPr marL="347345" marR="0" fontAlgn="b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Гэр ахуйн тавилга, бараа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mn-MN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101.4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98.7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8338">
                <a:tc>
                  <a:txBody>
                    <a:bodyPr/>
                    <a:lstStyle/>
                    <a:p>
                      <a:pPr marL="347345" marR="0" fontAlgn="b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Эм, тариа, эмнэлгийн үйлчилгээ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mn-MN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101.1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100.0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8338">
                <a:tc>
                  <a:txBody>
                    <a:bodyPr/>
                    <a:lstStyle/>
                    <a:p>
                      <a:pPr marL="347345" marR="0" fontAlgn="b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Тээвэр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mn-MN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12.2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100.0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214">
                <a:tc>
                  <a:txBody>
                    <a:bodyPr/>
                    <a:lstStyle/>
                    <a:p>
                      <a:pPr marL="347345" marR="0" fontAlgn="b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Холбооны хэрэгсэл, шуудангийн үйлчилгээ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mn-MN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99.9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100.0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8338">
                <a:tc>
                  <a:txBody>
                    <a:bodyPr/>
                    <a:lstStyle/>
                    <a:p>
                      <a:pPr marL="347345" marR="0" fontAlgn="b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Амралт, чөлөөт цаг, соёлын бараа, үйлчилгээ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mn-MN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100.7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100.0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8338">
                <a:tc>
                  <a:txBody>
                    <a:bodyPr/>
                    <a:lstStyle/>
                    <a:p>
                      <a:pPr marL="347345" marR="0" fontAlgn="b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Боловсролын үйлчилгээ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mn-MN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100.0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8338">
                <a:tc>
                  <a:txBody>
                    <a:bodyPr/>
                    <a:lstStyle/>
                    <a:p>
                      <a:pPr marL="347345" marR="0" fontAlgn="b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Зочид буудал, нийтийн хоол, дотуур байрны үйлчилгээ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mn-MN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100.0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8338">
                <a:tc>
                  <a:txBody>
                    <a:bodyPr/>
                    <a:lstStyle/>
                    <a:p>
                      <a:pPr marL="347345" marR="0" fontAlgn="b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Бусад бараа, үйлчилгээ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mn-MN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99.4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98.2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876800" y="1447800"/>
            <a:ext cx="7924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200" b="1" dirty="0">
                <a:latin typeface="Arial" pitchFamily="34" charset="0"/>
                <a:cs typeface="Arial" pitchFamily="34" charset="0"/>
              </a:rPr>
              <a:t>ХЭРЭГЛЭЭНИЙ БАРАА, ҮЙЛЧИЛГЭЭНИЙ ҮНИЙН ИНДЕКС, </a:t>
            </a:r>
            <a:r>
              <a:rPr lang="mn-MN" sz="1200" dirty="0">
                <a:latin typeface="Arial" pitchFamily="34" charset="0"/>
                <a:cs typeface="Arial" pitchFamily="34" charset="0"/>
              </a:rPr>
              <a:t>хувиар,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2017 </a:t>
            </a:r>
            <a:r>
              <a:rPr lang="mn-MN" sz="1200" dirty="0">
                <a:latin typeface="Arial" pitchFamily="34" charset="0"/>
                <a:cs typeface="Arial" pitchFamily="34" charset="0"/>
              </a:rPr>
              <a:t>оны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1</a:t>
            </a:r>
            <a:r>
              <a:rPr lang="mn-MN" sz="1200" dirty="0">
                <a:latin typeface="Arial" pitchFamily="34" charset="0"/>
                <a:cs typeface="Arial" pitchFamily="34" charset="0"/>
              </a:rPr>
              <a:t> дүгээр сард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61189" y="1741636"/>
            <a:ext cx="1538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200" b="1" dirty="0">
                <a:latin typeface="Arial" pitchFamily="34" charset="0"/>
                <a:cs typeface="Arial" pitchFamily="34" charset="0"/>
              </a:rPr>
              <a:t>7 хоногийн үнийн мэдээ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batchimeg\Pictures\pic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760" y="1586299"/>
            <a:ext cx="1194608" cy="77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762" y="2523462"/>
            <a:ext cx="3307050" cy="371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40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968</Words>
  <Application>Microsoft Office PowerPoint</Application>
  <PresentationFormat>Widescreen</PresentationFormat>
  <Paragraphs>400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Mon</vt:lpstr>
      <vt:lpstr>Calibri</vt:lpstr>
      <vt:lpstr>Calibri Light</vt:lpstr>
      <vt:lpstr>Times New Roman</vt:lpstr>
      <vt:lpstr>Office Theme</vt:lpstr>
      <vt:lpstr>БУЛГАН АЙМГИЙН НИЙГЭМ  ЭДИЙН ЗАСГИЙН БАЙДАЛ 2017 ОНЫ 1-Р САР  Хэвлэлийн бага хурал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Nyamsuren_B</dc:creator>
  <cp:lastModifiedBy>Nyamsuren_B</cp:lastModifiedBy>
  <cp:revision>54</cp:revision>
  <dcterms:created xsi:type="dcterms:W3CDTF">2017-02-14T08:16:06Z</dcterms:created>
  <dcterms:modified xsi:type="dcterms:W3CDTF">2017-02-20T06:16:35Z</dcterms:modified>
</cp:coreProperties>
</file>